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authors.xml" ContentType="application/vnd.ms-powerpoint.author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svg" ContentType="image/svg+xml"/>
  <Override PartName="/docMetadata/LabelInfo.xml" ContentType="application/vnd.ms-office.classificationlabel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88"/>
  </p:notesMasterIdLst>
  <p:handoutMasterIdLst>
    <p:handoutMasterId r:id="rId89"/>
  </p:handoutMasterIdLst>
  <p:sldIdLst>
    <p:sldId id="278" r:id="rId5"/>
    <p:sldId id="279" r:id="rId6"/>
    <p:sldId id="280" r:id="rId7"/>
    <p:sldId id="281" r:id="rId8"/>
    <p:sldId id="375" r:id="rId9"/>
    <p:sldId id="295" r:id="rId10"/>
    <p:sldId id="373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74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69" r:id="rId40"/>
    <p:sldId id="370" r:id="rId41"/>
    <p:sldId id="371" r:id="rId42"/>
    <p:sldId id="372" r:id="rId43"/>
    <p:sldId id="296" r:id="rId44"/>
    <p:sldId id="327" r:id="rId45"/>
    <p:sldId id="326" r:id="rId46"/>
    <p:sldId id="324" r:id="rId47"/>
    <p:sldId id="325" r:id="rId48"/>
    <p:sldId id="297" r:id="rId49"/>
    <p:sldId id="298" r:id="rId50"/>
    <p:sldId id="331" r:id="rId51"/>
    <p:sldId id="332" r:id="rId52"/>
    <p:sldId id="333" r:id="rId53"/>
    <p:sldId id="299" r:id="rId54"/>
    <p:sldId id="334" r:id="rId55"/>
    <p:sldId id="300" r:id="rId56"/>
    <p:sldId id="301" r:id="rId57"/>
    <p:sldId id="302" r:id="rId58"/>
    <p:sldId id="335" r:id="rId59"/>
    <p:sldId id="303" r:id="rId60"/>
    <p:sldId id="304" r:id="rId61"/>
    <p:sldId id="305" r:id="rId62"/>
    <p:sldId id="336" r:id="rId63"/>
    <p:sldId id="306" r:id="rId64"/>
    <p:sldId id="307" r:id="rId65"/>
    <p:sldId id="309" r:id="rId66"/>
    <p:sldId id="337" r:id="rId67"/>
    <p:sldId id="338" r:id="rId68"/>
    <p:sldId id="311" r:id="rId69"/>
    <p:sldId id="312" r:id="rId70"/>
    <p:sldId id="313" r:id="rId71"/>
    <p:sldId id="314" r:id="rId72"/>
    <p:sldId id="339" r:id="rId73"/>
    <p:sldId id="315" r:id="rId74"/>
    <p:sldId id="328" r:id="rId75"/>
    <p:sldId id="316" r:id="rId76"/>
    <p:sldId id="317" r:id="rId77"/>
    <p:sldId id="318" r:id="rId78"/>
    <p:sldId id="319" r:id="rId79"/>
    <p:sldId id="321" r:id="rId80"/>
    <p:sldId id="320" r:id="rId81"/>
    <p:sldId id="323" r:id="rId82"/>
    <p:sldId id="322" r:id="rId83"/>
    <p:sldId id="341" r:id="rId84"/>
    <p:sldId id="290" r:id="rId85"/>
    <p:sldId id="292" r:id="rId86"/>
    <p:sldId id="293" r:id="rId8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A37D80-6434-44D0-A028-1B22A696006F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1651" autoAdjust="0"/>
    <p:restoredTop sz="94609" autoAdjust="0"/>
  </p:normalViewPr>
  <p:slideViewPr>
    <p:cSldViewPr snapToGrid="0" snapToObjects="1">
      <p:cViewPr varScale="1">
        <p:scale>
          <a:sx n="69" d="100"/>
          <a:sy n="69" d="100"/>
        </p:scale>
        <p:origin x="-688" y="-68"/>
      </p:cViewPr>
      <p:guideLst>
        <p:guide orient="horz" pos="2616"/>
        <p:guide orient="horz" pos="3264"/>
        <p:guide orient="horz" pos="2136"/>
        <p:guide orient="horz" pos="4008"/>
        <p:guide orient="horz" pos="1152"/>
        <p:guide orient="horz" pos="2352"/>
        <p:guide orient="horz" pos="1512"/>
        <p:guide orient="horz" pos="2448"/>
        <p:guide/>
        <p:guide pos="456"/>
        <p:guide pos="6912"/>
        <p:guide pos="7680"/>
        <p:guide pos="6696"/>
        <p:guide pos="1008"/>
        <p:guide pos="1584"/>
        <p:guide pos="2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4" d="100"/>
          <a:sy n="24" d="100"/>
        </p:scale>
        <p:origin x="3475" y="125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42D35-0463-4920-BEF7-2B88080E67A2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02926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5391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63861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0292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="" xmlns:a16="http://schemas.microsoft.com/office/drawing/2014/main" id="{BA5D5A72-CB6F-F8DE-E2C9-90459C8C3D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E66FD7FF-2869-7902-36B2-2B229AB9AB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00201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B1457C88-4472-81CF-02AF-4421E0A308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69574"/>
            <a:ext cx="5385816" cy="3139970"/>
          </a:xfrm>
        </p:spPr>
        <p:txBody>
          <a:bodyPr tIns="0" anchor="b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255267"/>
            <a:ext cx="3493008" cy="164472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=""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01702"/>
            <a:ext cx="10671048" cy="144435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5C32B254-F115-AAF3-09C2-B631F5CDC4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329989" y="2370268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icture Placeholder 62">
            <a:extLst>
              <a:ext uri="{FF2B5EF4-FFF2-40B4-BE49-F238E27FC236}">
                <a16:creationId xmlns=""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39134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=""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358727 w 2011680"/>
              <a:gd name="connsiteY2" fmla="*/ 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0112 w 2011680"/>
              <a:gd name="connsiteY2" fmla="*/ 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46257" y="0"/>
                </a:lnTo>
                <a:cubicBezTo>
                  <a:pt x="699597" y="218440"/>
                  <a:pt x="783417" y="292100"/>
                  <a:pt x="1012017" y="335280"/>
                </a:cubicBezTo>
                <a:cubicBezTo>
                  <a:pt x="1289512" y="299720"/>
                  <a:pt x="1340312" y="106045"/>
                  <a:pt x="1358727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B950ED98-B5D1-206C-403F-FA954F9D2C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338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1058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B2485599-A799-0E8C-D368-451B9DE022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545563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icture Placeholder 62">
            <a:extLst>
              <a:ext uri="{FF2B5EF4-FFF2-40B4-BE49-F238E27FC236}">
                <a16:creationId xmlns=""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54707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=""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0" y="2756536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1362480 w 2011680"/>
              <a:gd name="connsiteY2" fmla="*/ 3048 h 2829819"/>
              <a:gd name="connsiteX3" fmla="*/ 2011680 w 2011680"/>
              <a:gd name="connsiteY3" fmla="*/ 4646 h 2829819"/>
              <a:gd name="connsiteX4" fmla="*/ 2011680 w 2011680"/>
              <a:gd name="connsiteY4" fmla="*/ 2829819 h 2829819"/>
              <a:gd name="connsiteX5" fmla="*/ 0 w 2011680"/>
              <a:gd name="connsiteY5" fmla="*/ 2829819 h 2829819"/>
              <a:gd name="connsiteX6" fmla="*/ 0 w 2011680"/>
              <a:gd name="connsiteY6" fmla="*/ 4646 h 2829819"/>
              <a:gd name="connsiteX0" fmla="*/ 0 w 2011680"/>
              <a:gd name="connsiteY0" fmla="*/ 4646 h 2829819"/>
              <a:gd name="connsiteX1" fmla="*/ 651915 w 2011680"/>
              <a:gd name="connsiteY1" fmla="*/ 1143 h 2829819"/>
              <a:gd name="connsiteX2" fmla="*/ 994434 w 2011680"/>
              <a:gd name="connsiteY2" fmla="*/ 0 h 2829819"/>
              <a:gd name="connsiteX3" fmla="*/ 1362480 w 2011680"/>
              <a:gd name="connsiteY3" fmla="*/ 3048 h 2829819"/>
              <a:gd name="connsiteX4" fmla="*/ 2011680 w 2011680"/>
              <a:gd name="connsiteY4" fmla="*/ 4646 h 2829819"/>
              <a:gd name="connsiteX5" fmla="*/ 2011680 w 2011680"/>
              <a:gd name="connsiteY5" fmla="*/ 2829819 h 2829819"/>
              <a:gd name="connsiteX6" fmla="*/ 0 w 2011680"/>
              <a:gd name="connsiteY6" fmla="*/ 2829819 h 2829819"/>
              <a:gd name="connsiteX7" fmla="*/ 0 w 2011680"/>
              <a:gd name="connsiteY7" fmla="*/ 4646 h 2829819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51915" y="0"/>
                </a:lnTo>
                <a:cubicBezTo>
                  <a:pt x="665123" y="83439"/>
                  <a:pt x="720241" y="317373"/>
                  <a:pt x="1005864" y="336042"/>
                </a:cubicBezTo>
                <a:cubicBezTo>
                  <a:pt x="1248561" y="340868"/>
                  <a:pt x="1359813" y="80899"/>
                  <a:pt x="1362480" y="1905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E8643CE-01D9-3E5E-15F6-20689F775F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0911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51">
            <a:extLst>
              <a:ext uri="{FF2B5EF4-FFF2-40B4-BE49-F238E27FC236}">
                <a16:creationId xmlns=""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6630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944D3449-0EF5-D439-CC36-5C761D35D4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61135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icture Placeholder 62">
            <a:extLst>
              <a:ext uri="{FF2B5EF4-FFF2-40B4-BE49-F238E27FC236}">
                <a16:creationId xmlns=""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770280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=""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2756535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49951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358611 w 2011680"/>
              <a:gd name="connsiteY2" fmla="*/ 0 h 2828676"/>
              <a:gd name="connsiteX3" fmla="*/ 2011680 w 2011680"/>
              <a:gd name="connsiteY3" fmla="*/ 3503 h 2828676"/>
              <a:gd name="connsiteX4" fmla="*/ 2011680 w 2011680"/>
              <a:gd name="connsiteY4" fmla="*/ 2828676 h 2828676"/>
              <a:gd name="connsiteX5" fmla="*/ 0 w 2011680"/>
              <a:gd name="connsiteY5" fmla="*/ 2828676 h 2828676"/>
              <a:gd name="connsiteX6" fmla="*/ 0 w 2011680"/>
              <a:gd name="connsiteY6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6186 w 2011680"/>
              <a:gd name="connsiteY2" fmla="*/ 0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49951" y="1905"/>
                </a:lnTo>
                <a:cubicBezTo>
                  <a:pt x="676621" y="123825"/>
                  <a:pt x="743296" y="316230"/>
                  <a:pt x="1009996" y="333375"/>
                </a:cubicBezTo>
                <a:cubicBezTo>
                  <a:pt x="1261456" y="319405"/>
                  <a:pt x="1349086" y="114935"/>
                  <a:pt x="1358611" y="0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5AF82DDD-EDEC-7D87-F43A-113C5E4A4F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16484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51">
            <a:extLst>
              <a:ext uri="{FF2B5EF4-FFF2-40B4-BE49-F238E27FC236}">
                <a16:creationId xmlns=""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204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476F2D13-53B7-CE37-EA90-449A726B8A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76707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icture Placeholder 62">
            <a:extLst>
              <a:ext uri="{FF2B5EF4-FFF2-40B4-BE49-F238E27FC236}">
                <a16:creationId xmlns=""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985853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=""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357283 w 2011680"/>
              <a:gd name="connsiteY2" fmla="*/ 254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1163" y="0"/>
                </a:lnTo>
                <a:cubicBezTo>
                  <a:pt x="681643" y="210820"/>
                  <a:pt x="861983" y="330200"/>
                  <a:pt x="1014383" y="330200"/>
                </a:cubicBezTo>
                <a:cubicBezTo>
                  <a:pt x="1164243" y="312420"/>
                  <a:pt x="1331883" y="218440"/>
                  <a:pt x="1357283" y="254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DC0053FE-E44A-CA97-F782-67FC633E72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57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1">
            <a:extLst>
              <a:ext uri="{FF2B5EF4-FFF2-40B4-BE49-F238E27FC236}">
                <a16:creationId xmlns=""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7777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0288DB6F-1A86-5713-2420-7554D75CB8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90018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icture Placeholder 62">
            <a:extLst>
              <a:ext uri="{FF2B5EF4-FFF2-40B4-BE49-F238E27FC236}">
                <a16:creationId xmlns=""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201425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=""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0 h 2825173"/>
              <a:gd name="connsiteX1" fmla="*/ 655551 w 2011680"/>
              <a:gd name="connsiteY1" fmla="*/ 942 h 2825173"/>
              <a:gd name="connsiteX2" fmla="*/ 2011680 w 2011680"/>
              <a:gd name="connsiteY2" fmla="*/ 0 h 2825173"/>
              <a:gd name="connsiteX3" fmla="*/ 2011680 w 2011680"/>
              <a:gd name="connsiteY3" fmla="*/ 2825173 h 2825173"/>
              <a:gd name="connsiteX4" fmla="*/ 0 w 2011680"/>
              <a:gd name="connsiteY4" fmla="*/ 2825173 h 2825173"/>
              <a:gd name="connsiteX5" fmla="*/ 0 w 2011680"/>
              <a:gd name="connsiteY5" fmla="*/ 0 h 2825173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364211 w 2011680"/>
              <a:gd name="connsiteY2" fmla="*/ 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5551" y="2540"/>
                </a:lnTo>
                <a:cubicBezTo>
                  <a:pt x="686031" y="198120"/>
                  <a:pt x="833351" y="335280"/>
                  <a:pt x="1016231" y="327660"/>
                </a:cubicBezTo>
                <a:cubicBezTo>
                  <a:pt x="1205884" y="340360"/>
                  <a:pt x="1362518" y="137160"/>
                  <a:pt x="1364211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E47E492E-967F-54B7-55B1-08A5E1C361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47629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51">
            <a:extLst>
              <a:ext uri="{FF2B5EF4-FFF2-40B4-BE49-F238E27FC236}">
                <a16:creationId xmlns=""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93349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=""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E2DECB02-D9CE-E57A-0604-BFF41EC38A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68E760EA-7D83-1DF2-A8EE-4F218084E7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FF3F3353-78A1-F584-81A6-9513382DF18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31520"/>
            <a:ext cx="10671048" cy="2126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>
            <a:extLst>
              <a:ext uri="{FF2B5EF4-FFF2-40B4-BE49-F238E27FC236}">
                <a16:creationId xmlns="" xmlns:a16="http://schemas.microsoft.com/office/drawing/2014/main" id="{790E862E-398F-571C-EC2C-3D17164DE0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=""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=""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6BE61D7-B0A3-902B-4F58-727982880E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35B4623-C6B7-83B6-05A1-17D69EA8DA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669440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C16B48C-2241-2A09-2A32-FB55BCFD65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3881150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3DC7B0C-730B-4FE8-3BFD-D787B19506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045016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47B2BF2-C193-18BC-3798-C9611C4182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8264631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A8E087E-B71E-C8CE-2C40-B3EACA40D2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475505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51">
            <a:extLst>
              <a:ext uri="{FF2B5EF4-FFF2-40B4-BE49-F238E27FC236}">
                <a16:creationId xmlns=""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=""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=""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=""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=""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=""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=""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6784" y="701702"/>
            <a:ext cx="7439243" cy="13099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Image 0">
            <a:extLst>
              <a:ext uri="{FF2B5EF4-FFF2-40B4-BE49-F238E27FC236}">
                <a16:creationId xmlns="" xmlns:a16="http://schemas.microsoft.com/office/drawing/2014/main" id="{CD2D664E-6702-6607-A37E-2E99614491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="" xmlns:a16="http://schemas.microsoft.com/office/drawing/2014/main" id="{951C5737-DF7E-D671-AC74-9E488335BC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F232A1E1-DD38-15EA-6CA1-A84950EC43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="" xmlns:a16="http://schemas.microsoft.com/office/drawing/2014/main" id="{B9036D42-A06F-E6EE-BB91-8BAF045198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="" xmlns:a16="http://schemas.microsoft.com/office/drawing/2014/main" id="{86E0540C-3355-A50D-AC61-047B54B70C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86784" y="2071314"/>
            <a:ext cx="3813048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986784" y="2877312"/>
            <a:ext cx="3803992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857877" y="2071314"/>
            <a:ext cx="3568150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857877" y="2877312"/>
            <a:ext cx="3568150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41458"/>
            <a:ext cx="10671048" cy="145985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Picture Placeholder 62">
            <a:extLst>
              <a:ext uri="{FF2B5EF4-FFF2-40B4-BE49-F238E27FC236}">
                <a16:creationId xmlns=""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911096" y="2407653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=""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3232" y="2885439"/>
            <a:ext cx="3328416" cy="356386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3328416 w 3328416"/>
              <a:gd name="connsiteY2" fmla="*/ 6845 h 3563861"/>
              <a:gd name="connsiteX3" fmla="*/ 3328416 w 3328416"/>
              <a:gd name="connsiteY3" fmla="*/ 3563861 h 3563861"/>
              <a:gd name="connsiteX4" fmla="*/ 0 w 3328416"/>
              <a:gd name="connsiteY4" fmla="*/ 3563861 h 3563861"/>
              <a:gd name="connsiteX5" fmla="*/ 0 w 3328416"/>
              <a:gd name="connsiteY5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63861">
                <a:moveTo>
                  <a:pt x="0" y="6845"/>
                </a:moveTo>
                <a:lnTo>
                  <a:pt x="1191768" y="0"/>
                </a:lnTo>
                <a:cubicBezTo>
                  <a:pt x="1278636" y="383458"/>
                  <a:pt x="1523661" y="452121"/>
                  <a:pt x="1679448" y="452121"/>
                </a:cubicBezTo>
                <a:cubicBezTo>
                  <a:pt x="1835235" y="452121"/>
                  <a:pt x="2146300" y="265349"/>
                  <a:pt x="2126488" y="1"/>
                </a:cubicBezTo>
                <a:lnTo>
                  <a:pt x="3328416" y="6845"/>
                </a:lnTo>
                <a:lnTo>
                  <a:pt x="3328416" y="3563861"/>
                </a:lnTo>
                <a:lnTo>
                  <a:pt x="0" y="3563861"/>
                </a:lnTo>
                <a:lnTo>
                  <a:pt x="0" y="6845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=""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641848" y="2407653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=""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984" y="2890519"/>
            <a:ext cx="3328416" cy="355878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3328416 w 3328416"/>
              <a:gd name="connsiteY2" fmla="*/ 1765 h 3558781"/>
              <a:gd name="connsiteX3" fmla="*/ 3328416 w 3328416"/>
              <a:gd name="connsiteY3" fmla="*/ 3558781 h 3558781"/>
              <a:gd name="connsiteX4" fmla="*/ 0 w 3328416"/>
              <a:gd name="connsiteY4" fmla="*/ 3558781 h 3558781"/>
              <a:gd name="connsiteX5" fmla="*/ 0 w 3328416"/>
              <a:gd name="connsiteY5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2134616 w 3328416"/>
              <a:gd name="connsiteY2" fmla="*/ 1 h 3558781"/>
              <a:gd name="connsiteX3" fmla="*/ 3328416 w 3328416"/>
              <a:gd name="connsiteY3" fmla="*/ 1765 h 3558781"/>
              <a:gd name="connsiteX4" fmla="*/ 3328416 w 3328416"/>
              <a:gd name="connsiteY4" fmla="*/ 3558781 h 3558781"/>
              <a:gd name="connsiteX5" fmla="*/ 0 w 3328416"/>
              <a:gd name="connsiteY5" fmla="*/ 3558781 h 3558781"/>
              <a:gd name="connsiteX6" fmla="*/ 0 w 3328416"/>
              <a:gd name="connsiteY6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8781">
                <a:moveTo>
                  <a:pt x="0" y="1765"/>
                </a:moveTo>
                <a:lnTo>
                  <a:pt x="1189736" y="0"/>
                </a:lnTo>
                <a:cubicBezTo>
                  <a:pt x="1213443" y="191770"/>
                  <a:pt x="1332399" y="417831"/>
                  <a:pt x="1672336" y="461011"/>
                </a:cubicBezTo>
                <a:cubicBezTo>
                  <a:pt x="2024549" y="425451"/>
                  <a:pt x="2136733" y="127001"/>
                  <a:pt x="2134616" y="1"/>
                </a:cubicBezTo>
                <a:lnTo>
                  <a:pt x="3328416" y="1765"/>
                </a:lnTo>
                <a:lnTo>
                  <a:pt x="3328416" y="3558781"/>
                </a:lnTo>
                <a:lnTo>
                  <a:pt x="0" y="3558781"/>
                </a:lnTo>
                <a:lnTo>
                  <a:pt x="0" y="1765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51">
            <a:extLst>
              <a:ext uri="{FF2B5EF4-FFF2-40B4-BE49-F238E27FC236}">
                <a16:creationId xmlns=""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=""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290304" y="2407653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=""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2440" y="2891789"/>
            <a:ext cx="3328416" cy="355751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3328416 w 3328416"/>
              <a:gd name="connsiteY2" fmla="*/ 495 h 3557511"/>
              <a:gd name="connsiteX3" fmla="*/ 3328416 w 3328416"/>
              <a:gd name="connsiteY3" fmla="*/ 3557511 h 3557511"/>
              <a:gd name="connsiteX4" fmla="*/ 0 w 3328416"/>
              <a:gd name="connsiteY4" fmla="*/ 3557511 h 3557511"/>
              <a:gd name="connsiteX5" fmla="*/ 0 w 3328416"/>
              <a:gd name="connsiteY5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2133600 w 3328416"/>
              <a:gd name="connsiteY2" fmla="*/ 1 h 3557511"/>
              <a:gd name="connsiteX3" fmla="*/ 3328416 w 3328416"/>
              <a:gd name="connsiteY3" fmla="*/ 495 h 3557511"/>
              <a:gd name="connsiteX4" fmla="*/ 3328416 w 3328416"/>
              <a:gd name="connsiteY4" fmla="*/ 3557511 h 3557511"/>
              <a:gd name="connsiteX5" fmla="*/ 0 w 3328416"/>
              <a:gd name="connsiteY5" fmla="*/ 3557511 h 3557511"/>
              <a:gd name="connsiteX6" fmla="*/ 0 w 3328416"/>
              <a:gd name="connsiteY6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42110 w 3328416"/>
              <a:gd name="connsiteY2" fmla="*/ 47625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7511">
                <a:moveTo>
                  <a:pt x="0" y="495"/>
                </a:moveTo>
                <a:lnTo>
                  <a:pt x="1184910" y="0"/>
                </a:lnTo>
                <a:cubicBezTo>
                  <a:pt x="1215390" y="266700"/>
                  <a:pt x="1375410" y="415291"/>
                  <a:pt x="1672590" y="457201"/>
                </a:cubicBezTo>
                <a:cubicBezTo>
                  <a:pt x="2032000" y="411481"/>
                  <a:pt x="2098040" y="179071"/>
                  <a:pt x="2133600" y="1"/>
                </a:cubicBezTo>
                <a:lnTo>
                  <a:pt x="3328416" y="495"/>
                </a:lnTo>
                <a:lnTo>
                  <a:pt x="3328416" y="3557511"/>
                </a:lnTo>
                <a:lnTo>
                  <a:pt x="0" y="3557511"/>
                </a:lnTo>
                <a:lnTo>
                  <a:pt x="0" y="495"/>
                </a:lnTo>
                <a:close/>
              </a:path>
            </a:pathLst>
          </a:custGeo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=""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44CA3ED5-BEA8-79A4-A782-B2CDF23DA49B}"/>
              </a:ext>
            </a:extLst>
          </p:cNvPr>
          <p:cNvSpPr>
            <a:spLocks noChangeAspect="1"/>
          </p:cNvSpPr>
          <p:nvPr userDrawn="1"/>
        </p:nvSpPr>
        <p:spPr>
          <a:xfrm>
            <a:off x="1911096" y="2409684"/>
            <a:ext cx="932688" cy="93268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1578A295-1123-7741-FF14-7A34BF88FADA}"/>
              </a:ext>
            </a:extLst>
          </p:cNvPr>
          <p:cNvSpPr>
            <a:spLocks noChangeAspect="1"/>
          </p:cNvSpPr>
          <p:nvPr userDrawn="1"/>
        </p:nvSpPr>
        <p:spPr>
          <a:xfrm>
            <a:off x="5642356" y="2407653"/>
            <a:ext cx="932688" cy="93268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88CFDE8A-AB48-8603-AAE2-E2C68488105C}"/>
              </a:ext>
            </a:extLst>
          </p:cNvPr>
          <p:cNvSpPr>
            <a:spLocks noChangeAspect="1"/>
          </p:cNvSpPr>
          <p:nvPr userDrawn="1"/>
        </p:nvSpPr>
        <p:spPr>
          <a:xfrm>
            <a:off x="9289796" y="2412733"/>
            <a:ext cx="932688" cy="932688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>
            <a:extLst>
              <a:ext uri="{FF2B5EF4-FFF2-40B4-BE49-F238E27FC236}">
                <a16:creationId xmlns="" xmlns:a16="http://schemas.microsoft.com/office/drawing/2014/main" id="{ABC388A2-FFC7-1A87-02FB-C97B50161F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>
            <a:extLst>
              <a:ext uri="{FF2B5EF4-FFF2-40B4-BE49-F238E27FC236}">
                <a16:creationId xmlns="" xmlns:a16="http://schemas.microsoft.com/office/drawing/2014/main" id="{D64C4994-B525-F4C0-B74F-D5E8296DFC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="" xmlns:a16="http://schemas.microsoft.com/office/drawing/2014/main" id="{9019DA73-2516-F3D2-ECDB-620C90483D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>
            <a:extLst>
              <a:ext uri="{FF2B5EF4-FFF2-40B4-BE49-F238E27FC236}">
                <a16:creationId xmlns="" xmlns:a16="http://schemas.microsoft.com/office/drawing/2014/main" id="{FEA70E9F-C506-413C-11EF-5915A22966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="" xmlns:a16="http://schemas.microsoft.com/office/drawing/2014/main" id="{A8B7F1F1-806C-8D65-7340-220A0C4653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>
            <a:extLst>
              <a:ext uri="{FF2B5EF4-FFF2-40B4-BE49-F238E27FC236}">
                <a16:creationId xmlns="" xmlns:a16="http://schemas.microsoft.com/office/drawing/2014/main" id="{F19C81EC-0322-58A2-C455-6E2C84D1E6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760" y="831101"/>
            <a:ext cx="6527800" cy="262805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08760" y="3556431"/>
            <a:ext cx="6527800" cy="189321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AEF1F750-031C-BDB7-BD7B-9CBE17406F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FEB515B5-2D9F-58E1-6E3C-CCBF105D89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="" xmlns:a16="http://schemas.microsoft.com/office/drawing/2014/main" id="{5CCFEDF9-5B69-87BA-8A33-35033DA401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7048" y="327989"/>
            <a:ext cx="4550664" cy="2453773"/>
          </a:xfrm>
        </p:spPr>
        <p:txBody>
          <a:bodyPr tIns="0" anchor="b" anchorCtr="0">
            <a:no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5336" y="2846832"/>
            <a:ext cx="4550664" cy="2314448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=""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>
            <a:extLst>
              <a:ext uri="{FF2B5EF4-FFF2-40B4-BE49-F238E27FC236}">
                <a16:creationId xmlns="" xmlns:a16="http://schemas.microsoft.com/office/drawing/2014/main" id="{8D5D10FF-3DE5-39CA-FA9A-29A09DC47B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>
            <a:extLst>
              <a:ext uri="{FF2B5EF4-FFF2-40B4-BE49-F238E27FC236}">
                <a16:creationId xmlns="" xmlns:a16="http://schemas.microsoft.com/office/drawing/2014/main" id="{BFA89E6A-8342-AE30-45E0-BC1DFE3276C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A08309FA-889A-E2F2-1EDA-F872245F5F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>
            <a:extLst>
              <a:ext uri="{FF2B5EF4-FFF2-40B4-BE49-F238E27FC236}">
                <a16:creationId xmlns="" xmlns:a16="http://schemas.microsoft.com/office/drawing/2014/main" id="{D9D7EB49-4BC9-040F-C4CC-5771C5FB31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>
            <a:extLst>
              <a:ext uri="{FF2B5EF4-FFF2-40B4-BE49-F238E27FC236}">
                <a16:creationId xmlns="" xmlns:a16="http://schemas.microsoft.com/office/drawing/2014/main" id="{3CE04498-C285-EFB8-340C-1A06407815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8" name="Title 19">
            <a:extLst>
              <a:ext uri="{FF2B5EF4-FFF2-40B4-BE49-F238E27FC236}">
                <a16:creationId xmlns=""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5032" y="755374"/>
            <a:ext cx="7740995" cy="150014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=""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85032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=""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84539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2C6B5F91-ABF5-D0B6-E43F-40CEDC3A6D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A52D64F1-27B6-A1E5-4F44-A6029FAB30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A626DE4B-D4E5-B36A-89FA-7C0E87AFC3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95243571-BE64-3777-F992-88FC43A605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ADFAE2CB-0EAD-E788-FCB7-FB12F69391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0215" y="741458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70215" y="2301902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75923D9E-9381-3D11-B31A-1BF5C97F35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=""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=""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0F297964-0B81-31DC-6D6D-1414832238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=""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=""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="" xmlns:a16="http://schemas.microsoft.com/office/drawing/2014/main" id="{EFFAEAD9-58A9-096B-C6D0-58F7AD08EB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89452"/>
            <a:ext cx="5693664" cy="25805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99616" y="2770632"/>
            <a:ext cx="5693664" cy="31221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CAA6B609-D718-DB49-892F-7E49376CC9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3"/>
            <a:ext cx="4011087" cy="148093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40110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=""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C35EFB42-020B-1DF4-3D42-26092CE45F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AB4DD322-D1E0-74CB-BBFF-057426E58E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C11D3FCE-EC92-8558-A3E5-04DB12477A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217CBC9E-B934-828F-2AE5-211CEF5B1D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224528" y="815009"/>
            <a:ext cx="6766560" cy="281146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4224528" y="3723748"/>
            <a:ext cx="6766560" cy="244723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3D352B04-96E6-839B-9D92-EE98385C4D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="" xmlns:a16="http://schemas.microsoft.com/office/drawing/2014/main" id="{723D98FB-5EB7-A8DF-8470-B23A80D669E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4550F3CE-BAE9-3916-42CA-F4D906FA51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="" xmlns:a16="http://schemas.microsoft.com/office/drawing/2014/main" id="{D83F65A0-0C52-48AD-DC5D-B5D3BF3CC1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F8FA7F58-C470-6376-9DB1-DE7034C491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B27C9E57-563E-7980-7B3C-45FAD9C386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5600" y="1699591"/>
            <a:ext cx="6400800" cy="2844977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95600" y="4598948"/>
            <a:ext cx="6400800" cy="847695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=""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2459EA3C-8B88-5F1F-531E-7DA7DE5571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31520"/>
            <a:ext cx="10665089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9496" y="2103120"/>
            <a:ext cx="11119104" cy="44348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B0C0F070-237F-C60F-3458-4D4D9BA0A2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904" y="2825496"/>
            <a:ext cx="10680192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="" xmlns:a16="http://schemas.microsoft.com/office/drawing/2014/main" id="{2A3EC91E-4089-D366-06D3-3E66F93DFA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="" xmlns:a16="http://schemas.microsoft.com/office/drawing/2014/main" id="{70F595E1-C910-3710-90E9-AF5FFCE058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="" xmlns:a16="http://schemas.microsoft.com/office/drawing/2014/main" id="{AA39EF58-54F1-4AC9-1D83-2E7DEEAAEA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="" xmlns:a16="http://schemas.microsoft.com/office/drawing/2014/main" id="{0C320934-59CC-4123-C7C1-FEEE89F304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="" xmlns:a16="http://schemas.microsoft.com/office/drawing/2014/main" id="{EC46DC71-C12A-96C8-3FE2-AA95AB58B3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1121" y="1344404"/>
            <a:ext cx="6984906" cy="2560441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33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=""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347664"/>
            <a:ext cx="768096" cy="1882471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120" y="3977196"/>
            <a:ext cx="4971237" cy="86480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=""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CC43996-DAC9-130F-CB05-4A8A90381D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51398"/>
            <a:ext cx="10671048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=""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=""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=""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=""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=""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=""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=""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=""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=""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=""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937" y="755729"/>
            <a:ext cx="10665089" cy="85997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71016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=""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271016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=""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=""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=""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828288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=""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=""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=""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28288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=""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=""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=""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85560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=""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=""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=""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5560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=""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=""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=""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942832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=""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=""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=""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942832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=""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=""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=""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0938" y="457200"/>
            <a:ext cx="3200400" cy="2445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12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4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0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4.jpeg"/><Relationship Id="rId4" Type="http://schemas.openxmlformats.org/officeDocument/2006/relationships/image" Target="../media/image123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7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1054376"/>
            <a:ext cx="5455158" cy="1933194"/>
          </a:xfrm>
        </p:spPr>
        <p:txBody>
          <a:bodyPr/>
          <a:lstStyle/>
          <a:p>
            <a:r>
              <a:rPr lang="en-US" sz="6000" dirty="0"/>
              <a:t>AGRO CARE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846B94F-A408-CDCA-D4A3-D7A58856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48" y="171711"/>
            <a:ext cx="1884503" cy="1884503"/>
          </a:xfrm>
          <a:prstGeom prst="ellipse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3156849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user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111760" y="730647"/>
            <a:ext cx="1111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 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10" name="Picture 9" descr="1_user.draw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23" y="296334"/>
            <a:ext cx="5141301" cy="63822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47921488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2</a:t>
            </a:r>
            <a:r>
              <a:rPr lang="en-IN" baseline="30000" dirty="0"/>
              <a:t>nd</a:t>
            </a:r>
            <a:r>
              <a:rPr lang="en-IN" dirty="0"/>
              <a:t> level(admin)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5161554" y="828347"/>
            <a:ext cx="218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3.0 E-Commerce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9" name="Picture 8" descr="admin3.0_2level.draw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1356025"/>
            <a:ext cx="6838950" cy="47720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9535045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71244" y="156519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4.0 Manage Government scheme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8" name="Picture 7" descr="admin4.0_2level.draw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316" y="736899"/>
            <a:ext cx="5166283" cy="1930517"/>
          </a:xfrm>
          <a:prstGeom prst="rect">
            <a:avLst/>
          </a:prstGeom>
        </p:spPr>
      </p:pic>
      <p:pic>
        <p:nvPicPr>
          <p:cNvPr id="9" name="Picture 8" descr="admin5.0_2level.drawi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316" y="4232288"/>
            <a:ext cx="5281612" cy="20135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011287" y="3429000"/>
            <a:ext cx="2749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4.0 Admin Manage News</a:t>
            </a:r>
            <a:endParaRPr lang="en-I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570047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4502527" y="701702"/>
            <a:ext cx="380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6.0 Admin view user data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6" name="Picture 5" descr="admin6.0_2level.draw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152" y="1318196"/>
            <a:ext cx="6838950" cy="47815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55581279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2</a:t>
            </a:r>
            <a:r>
              <a:rPr lang="en-IN" baseline="30000" dirty="0"/>
              <a:t>nd</a:t>
            </a:r>
            <a:r>
              <a:rPr lang="en-IN" dirty="0"/>
              <a:t> level(USER)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5161554" y="828347"/>
            <a:ext cx="218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3.0 Manage Feed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6" name="Picture 5" descr="3.0_2level.draw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1497098"/>
            <a:ext cx="6877050" cy="43910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6114417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176044" y="341185"/>
            <a:ext cx="245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4.0 Manage </a:t>
            </a:r>
            <a:r>
              <a:rPr lang="en-US" dirty="0" err="1">
                <a:solidFill>
                  <a:schemeClr val="accent6"/>
                </a:solidFill>
              </a:rPr>
              <a:t>Vaccancy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76044" y="3244334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6.0 Manage Resell data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6" name="Picture 5" descr="4.0_2level.draw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140" y="822415"/>
            <a:ext cx="5489747" cy="2136591"/>
          </a:xfrm>
          <a:prstGeom prst="rect">
            <a:avLst/>
          </a:prstGeom>
        </p:spPr>
      </p:pic>
      <p:pic>
        <p:nvPicPr>
          <p:cNvPr id="11" name="Picture 10" descr="6.0_2level.drawi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40" y="3790095"/>
            <a:ext cx="5489747" cy="25838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8414353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381990" y="341185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7.0 E-Commerce user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76044" y="3244334"/>
            <a:ext cx="3322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8.0 View admin published data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8" name="Picture 7" descr="7.0_2level.drawio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720" y="825847"/>
            <a:ext cx="7036466" cy="2295922"/>
          </a:xfrm>
          <a:prstGeom prst="rect">
            <a:avLst/>
          </a:prstGeom>
        </p:spPr>
      </p:pic>
      <p:pic>
        <p:nvPicPr>
          <p:cNvPr id="9" name="Picture 8" descr="8.0_2level.drawi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949" y="3852563"/>
            <a:ext cx="6347832" cy="24705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5795092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077190" y="881449"/>
            <a:ext cx="3142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9.0 View user published data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76044" y="3244334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10.0 Chat with user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6" name="Picture 5" descr="9.0_2level.draw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173" y="1571488"/>
            <a:ext cx="8690276" cy="40843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0471401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662077" y="1250781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10.0 Chat with user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5" name="Picture 4" descr="10.0_2level.draw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443" y="2093183"/>
            <a:ext cx="8245433" cy="26903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10768149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2020973"/>
            <a:ext cx="5455158" cy="1933194"/>
          </a:xfrm>
        </p:spPr>
        <p:txBody>
          <a:bodyPr/>
          <a:lstStyle/>
          <a:p>
            <a:r>
              <a:rPr lang="en-US" dirty="0"/>
              <a:t>ER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846B94F-A408-CDCA-D4A3-D7A58856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362" y="0"/>
            <a:ext cx="1485275" cy="1485275"/>
          </a:xfrm>
          <a:prstGeom prst="ellipse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2103762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576" y="794512"/>
            <a:ext cx="5831840" cy="95300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576" y="1920239"/>
            <a:ext cx="5886704" cy="46957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Introduction​</a:t>
            </a:r>
          </a:p>
          <a:p>
            <a:r>
              <a:rPr lang="en-US"/>
              <a:t>Project </a:t>
            </a:r>
            <a:r>
              <a:rPr lang="en-US" dirty="0"/>
              <a:t>Profile</a:t>
            </a:r>
          </a:p>
          <a:p>
            <a:r>
              <a:rPr lang="en-US" dirty="0"/>
              <a:t>Hardware &amp; Software Requirements</a:t>
            </a:r>
          </a:p>
          <a:p>
            <a:r>
              <a:rPr lang="en-US" dirty="0"/>
              <a:t>Application Module</a:t>
            </a:r>
          </a:p>
          <a:p>
            <a:r>
              <a:rPr lang="en-US" dirty="0"/>
              <a:t>Data Flow Diagram</a:t>
            </a:r>
          </a:p>
          <a:p>
            <a:r>
              <a:rPr lang="en-US" dirty="0"/>
              <a:t>ER Diagram</a:t>
            </a:r>
          </a:p>
          <a:p>
            <a:r>
              <a:rPr lang="en-US" dirty="0"/>
              <a:t>Database Design</a:t>
            </a:r>
          </a:p>
          <a:p>
            <a:r>
              <a:rPr lang="en-US" dirty="0"/>
              <a:t>​System Design</a:t>
            </a:r>
          </a:p>
          <a:p>
            <a:r>
              <a:rPr lang="en-US" dirty="0"/>
              <a:t>System Limitations</a:t>
            </a:r>
          </a:p>
          <a:p>
            <a:r>
              <a:rPr lang="en-US" dirty="0"/>
              <a:t>Future focus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5553180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ER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6" name="Picture 15" descr="ER.drawio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39" y="701702"/>
            <a:ext cx="7671530" cy="60296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0034418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2020973"/>
            <a:ext cx="5455158" cy="1933194"/>
          </a:xfrm>
        </p:spPr>
        <p:txBody>
          <a:bodyPr/>
          <a:lstStyle/>
          <a:p>
            <a:r>
              <a:rPr lang="en-US" dirty="0"/>
              <a:t>Database </a:t>
            </a:r>
            <a:br>
              <a:rPr lang="en-US" dirty="0"/>
            </a:br>
            <a:r>
              <a:rPr lang="en-US" dirty="0"/>
              <a:t>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846B94F-A408-CDCA-D4A3-D7A58856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362" y="0"/>
            <a:ext cx="1485275" cy="1485275"/>
          </a:xfrm>
          <a:prstGeom prst="ellipse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8428738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A92D5C99-E9BD-75E2-2482-5113FF2A29BD}"/>
              </a:ext>
            </a:extLst>
          </p:cNvPr>
          <p:cNvGraphicFramePr>
            <a:graphicFrameLocks noGrp="1"/>
          </p:cNvGraphicFramePr>
          <p:nvPr/>
        </p:nvGraphicFramePr>
        <p:xfrm>
          <a:off x="1399592" y="1399591"/>
          <a:ext cx="9461242" cy="4935897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463728">
                  <a:extLst>
                    <a:ext uri="{9D8B030D-6E8A-4147-A177-3AD203B41FA5}">
                      <a16:colId xmlns="" xmlns:a16="http://schemas.microsoft.com/office/drawing/2014/main" val="3434734471"/>
                    </a:ext>
                  </a:extLst>
                </a:gridCol>
                <a:gridCol w="2594949">
                  <a:extLst>
                    <a:ext uri="{9D8B030D-6E8A-4147-A177-3AD203B41FA5}">
                      <a16:colId xmlns="" xmlns:a16="http://schemas.microsoft.com/office/drawing/2014/main" val="663192458"/>
                    </a:ext>
                  </a:extLst>
                </a:gridCol>
                <a:gridCol w="2295884">
                  <a:extLst>
                    <a:ext uri="{9D8B030D-6E8A-4147-A177-3AD203B41FA5}">
                      <a16:colId xmlns="" xmlns:a16="http://schemas.microsoft.com/office/drawing/2014/main" val="2081538695"/>
                    </a:ext>
                  </a:extLst>
                </a:gridCol>
                <a:gridCol w="2106681">
                  <a:extLst>
                    <a:ext uri="{9D8B030D-6E8A-4147-A177-3AD203B41FA5}">
                      <a16:colId xmlns="" xmlns:a16="http://schemas.microsoft.com/office/drawing/2014/main" val="3814604549"/>
                    </a:ext>
                  </a:extLst>
                </a:gridCol>
              </a:tblGrid>
              <a:tr h="68060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 err="1">
                          <a:effectLst/>
                        </a:rPr>
                        <a:t>ClsUserModel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64779555"/>
                  </a:ext>
                </a:extLst>
              </a:tr>
              <a:tr h="4865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Field Name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Data type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Description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374041377"/>
                  </a:ext>
                </a:extLst>
              </a:tr>
              <a:tr h="4653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Username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674777348"/>
                  </a:ext>
                </a:extLst>
              </a:tr>
              <a:tr h="4653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2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mo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Mobile No.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56914628"/>
                  </a:ext>
                </a:extLst>
              </a:tr>
              <a:tr h="5115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url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Profile Picture URL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175844803"/>
                  </a:ext>
                </a:extLst>
              </a:tr>
              <a:tr h="4653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email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User Email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623577070"/>
                  </a:ext>
                </a:extLst>
              </a:tr>
              <a:tr h="4653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dob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Date Of Birth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64242005"/>
                  </a:ext>
                </a:extLst>
              </a:tr>
              <a:tr h="4653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gender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Gender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448041479"/>
                  </a:ext>
                </a:extLst>
              </a:tr>
              <a:tr h="4653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address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Address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962305996"/>
                  </a:ext>
                </a:extLst>
              </a:tr>
              <a:tr h="4653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8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state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State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0028633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FE1EA0-C176-F822-B63C-694472217195}"/>
              </a:ext>
            </a:extLst>
          </p:cNvPr>
          <p:cNvSpPr txBox="1"/>
          <p:nvPr/>
        </p:nvSpPr>
        <p:spPr>
          <a:xfrm>
            <a:off x="1399592" y="449514"/>
            <a:ext cx="6097554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1. </a:t>
            </a:r>
            <a:r>
              <a:rPr lang="en-IN" sz="1800" b="1" kern="100" dirty="0" err="1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ClsUserModel</a:t>
            </a:r>
            <a:endParaRPr lang="en-IN" sz="1600" kern="100" dirty="0">
              <a:solidFill>
                <a:srgbClr val="202C8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162084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FE1EA0-C176-F822-B63C-694472217195}"/>
              </a:ext>
            </a:extLst>
          </p:cNvPr>
          <p:cNvSpPr txBox="1"/>
          <p:nvPr/>
        </p:nvSpPr>
        <p:spPr>
          <a:xfrm>
            <a:off x="1399592" y="449514"/>
            <a:ext cx="6097554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kern="100" dirty="0">
                <a:solidFill>
                  <a:srgbClr val="202C8F"/>
                </a:solidFill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2</a:t>
            </a:r>
            <a:r>
              <a:rPr lang="en-IN" sz="1800" b="1" kern="100" dirty="0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. </a:t>
            </a:r>
            <a:r>
              <a:rPr lang="en-IN" sz="1800" b="1" kern="100" dirty="0" err="1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Cls</a:t>
            </a:r>
            <a:r>
              <a:rPr lang="en-IN" b="1" kern="100" dirty="0" err="1">
                <a:solidFill>
                  <a:srgbClr val="202C8F"/>
                </a:solidFill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AnimalModel</a:t>
            </a:r>
            <a:endParaRPr lang="en-IN" sz="1600" kern="100" dirty="0">
              <a:solidFill>
                <a:srgbClr val="202C8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17041083-D4A7-1F42-73F2-7225678E5861}"/>
              </a:ext>
            </a:extLst>
          </p:cNvPr>
          <p:cNvGraphicFramePr>
            <a:graphicFrameLocks noGrp="1"/>
          </p:cNvGraphicFramePr>
          <p:nvPr/>
        </p:nvGraphicFramePr>
        <p:xfrm>
          <a:off x="1399592" y="1380931"/>
          <a:ext cx="10021076" cy="4329523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608949">
                  <a:extLst>
                    <a:ext uri="{9D8B030D-6E8A-4147-A177-3AD203B41FA5}">
                      <a16:colId xmlns="" xmlns:a16="http://schemas.microsoft.com/office/drawing/2014/main" val="1466012272"/>
                    </a:ext>
                  </a:extLst>
                </a:gridCol>
                <a:gridCol w="2747905">
                  <a:extLst>
                    <a:ext uri="{9D8B030D-6E8A-4147-A177-3AD203B41FA5}">
                      <a16:colId xmlns="" xmlns:a16="http://schemas.microsoft.com/office/drawing/2014/main" val="1784170831"/>
                    </a:ext>
                  </a:extLst>
                </a:gridCol>
                <a:gridCol w="2163619">
                  <a:extLst>
                    <a:ext uri="{9D8B030D-6E8A-4147-A177-3AD203B41FA5}">
                      <a16:colId xmlns="" xmlns:a16="http://schemas.microsoft.com/office/drawing/2014/main" val="4273942602"/>
                    </a:ext>
                  </a:extLst>
                </a:gridCol>
                <a:gridCol w="2500603">
                  <a:extLst>
                    <a:ext uri="{9D8B030D-6E8A-4147-A177-3AD203B41FA5}">
                      <a16:colId xmlns="" xmlns:a16="http://schemas.microsoft.com/office/drawing/2014/main" val="2422692197"/>
                    </a:ext>
                  </a:extLst>
                </a:gridCol>
              </a:tblGrid>
              <a:tr h="593651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 err="1">
                          <a:effectLst/>
                        </a:rPr>
                        <a:t>ClsAnimalModel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14165" marR="114165" marT="57083" marB="57083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38998927"/>
                  </a:ext>
                </a:extLst>
              </a:tr>
              <a:tr h="4147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No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Field 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Data type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Description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extLst>
                  <a:ext uri="{0D108BD9-81ED-4DB2-BD59-A6C34878D82A}">
                    <a16:rowId xmlns="" xmlns:a16="http://schemas.microsoft.com/office/drawing/2014/main" val="1596350974"/>
                  </a:ext>
                </a:extLst>
              </a:tr>
              <a:tr h="3967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key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Unique key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extLst>
                  <a:ext uri="{0D108BD9-81ED-4DB2-BD59-A6C34878D82A}">
                    <a16:rowId xmlns="" xmlns:a16="http://schemas.microsoft.com/office/drawing/2014/main" val="3043535785"/>
                  </a:ext>
                </a:extLst>
              </a:tr>
              <a:tr h="3967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type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Animal type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extLst>
                  <a:ext uri="{0D108BD9-81ED-4DB2-BD59-A6C34878D82A}">
                    <a16:rowId xmlns="" xmlns:a16="http://schemas.microsoft.com/office/drawing/2014/main" val="425425068"/>
                  </a:ext>
                </a:extLst>
              </a:tr>
              <a:tr h="3908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  spiece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        Spice of Animal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extLst>
                  <a:ext uri="{0D108BD9-81ED-4DB2-BD59-A6C34878D82A}">
                    <a16:rowId xmlns="" xmlns:a16="http://schemas.microsoft.com/office/drawing/2014/main" val="696644220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ageyear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Animal Age year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extLst>
                  <a:ext uri="{0D108BD9-81ED-4DB2-BD59-A6C34878D82A}">
                    <a16:rowId xmlns="" xmlns:a16="http://schemas.microsoft.com/office/drawing/2014/main" val="1703833210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agemonth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Animal Age month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extLst>
                  <a:ext uri="{0D108BD9-81ED-4DB2-BD59-A6C34878D82A}">
                    <a16:rowId xmlns="" xmlns:a16="http://schemas.microsoft.com/office/drawing/2014/main" val="2943936152"/>
                  </a:ext>
                </a:extLst>
              </a:tr>
              <a:tr h="4579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mproduction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Production from Animal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extLst>
                  <a:ext uri="{0D108BD9-81ED-4DB2-BD59-A6C34878D82A}">
                    <a16:rowId xmlns="" xmlns:a16="http://schemas.microsoft.com/office/drawing/2014/main" val="1673932590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weight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Weight of Animal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extLst>
                  <a:ext uri="{0D108BD9-81ED-4DB2-BD59-A6C34878D82A}">
                    <a16:rowId xmlns="" xmlns:a16="http://schemas.microsoft.com/office/drawing/2014/main" val="2040083080"/>
                  </a:ext>
                </a:extLst>
              </a:tr>
              <a:tr h="3783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8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State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State of living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extLst>
                  <a:ext uri="{0D108BD9-81ED-4DB2-BD59-A6C34878D82A}">
                    <a16:rowId xmlns="" xmlns:a16="http://schemas.microsoft.com/office/drawing/2014/main" val="1138643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48790149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41C15E4B-3939-6419-C3F0-E9F354B79C7C}"/>
              </a:ext>
            </a:extLst>
          </p:cNvPr>
          <p:cNvGraphicFramePr>
            <a:graphicFrameLocks noGrp="1"/>
          </p:cNvGraphicFramePr>
          <p:nvPr/>
        </p:nvGraphicFramePr>
        <p:xfrm>
          <a:off x="1184987" y="1138335"/>
          <a:ext cx="10356981" cy="4175782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696400">
                  <a:extLst>
                    <a:ext uri="{9D8B030D-6E8A-4147-A177-3AD203B41FA5}">
                      <a16:colId xmlns="" xmlns:a16="http://schemas.microsoft.com/office/drawing/2014/main" val="1840056281"/>
                    </a:ext>
                  </a:extLst>
                </a:gridCol>
                <a:gridCol w="2840015">
                  <a:extLst>
                    <a:ext uri="{9D8B030D-6E8A-4147-A177-3AD203B41FA5}">
                      <a16:colId xmlns="" xmlns:a16="http://schemas.microsoft.com/office/drawing/2014/main" val="3217286919"/>
                    </a:ext>
                  </a:extLst>
                </a:gridCol>
                <a:gridCol w="2281807">
                  <a:extLst>
                    <a:ext uri="{9D8B030D-6E8A-4147-A177-3AD203B41FA5}">
                      <a16:colId xmlns="" xmlns:a16="http://schemas.microsoft.com/office/drawing/2014/main" val="4202059027"/>
                    </a:ext>
                  </a:extLst>
                </a:gridCol>
                <a:gridCol w="2538759">
                  <a:extLst>
                    <a:ext uri="{9D8B030D-6E8A-4147-A177-3AD203B41FA5}">
                      <a16:colId xmlns="" xmlns:a16="http://schemas.microsoft.com/office/drawing/2014/main" val="2379016910"/>
                    </a:ext>
                  </a:extLst>
                </a:gridCol>
              </a:tblGrid>
              <a:tr h="3638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100" dirty="0">
                          <a:effectLst/>
                        </a:rPr>
                        <a:t>9</a:t>
                      </a:r>
                      <a:endParaRPr lang="en-IN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kern="100" dirty="0" err="1">
                          <a:effectLst/>
                        </a:rPr>
                        <a:t>mo</a:t>
                      </a:r>
                      <a:endParaRPr lang="en-IN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kern="100" dirty="0">
                          <a:effectLst/>
                        </a:rPr>
                        <a:t>String</a:t>
                      </a:r>
                      <a:endParaRPr lang="en-IN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0" kern="100" dirty="0">
                          <a:effectLst/>
                        </a:rPr>
                        <a:t>Mobile number of owner </a:t>
                      </a:r>
                      <a:endParaRPr lang="en-IN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extLst>
                  <a:ext uri="{0D108BD9-81ED-4DB2-BD59-A6C34878D82A}">
                    <a16:rowId xmlns="" xmlns:a16="http://schemas.microsoft.com/office/drawing/2014/main" val="3397823673"/>
                  </a:ext>
                </a:extLst>
              </a:tr>
              <a:tr h="4007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price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Price of Animal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extLst>
                  <a:ext uri="{0D108BD9-81ED-4DB2-BD59-A6C34878D82A}">
                    <a16:rowId xmlns="" xmlns:a16="http://schemas.microsoft.com/office/drawing/2014/main" val="2977085792"/>
                  </a:ext>
                </a:extLst>
              </a:tr>
              <a:tr h="4591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district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District of living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extLst>
                  <a:ext uri="{0D108BD9-81ED-4DB2-BD59-A6C34878D82A}">
                    <a16:rowId xmlns="" xmlns:a16="http://schemas.microsoft.com/office/drawing/2014/main" val="4021898027"/>
                  </a:ext>
                </a:extLst>
              </a:tr>
              <a:tr h="4007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tehsil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Tehsil of living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extLst>
                  <a:ext uri="{0D108BD9-81ED-4DB2-BD59-A6C34878D82A}">
                    <a16:rowId xmlns="" xmlns:a16="http://schemas.microsoft.com/office/drawing/2014/main" val="484869411"/>
                  </a:ext>
                </a:extLst>
              </a:tr>
              <a:tr h="4007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village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Village of living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extLst>
                  <a:ext uri="{0D108BD9-81ED-4DB2-BD59-A6C34878D82A}">
                    <a16:rowId xmlns="" xmlns:a16="http://schemas.microsoft.com/office/drawing/2014/main" val="527263486"/>
                  </a:ext>
                </a:extLst>
              </a:tr>
              <a:tr h="4304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Description about animal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extLst>
                  <a:ext uri="{0D108BD9-81ED-4DB2-BD59-A6C34878D82A}">
                    <a16:rowId xmlns="" xmlns:a16="http://schemas.microsoft.com/office/drawing/2014/main" val="3792140923"/>
                  </a:ext>
                </a:extLst>
              </a:tr>
              <a:tr h="4591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15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Img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One Image of animal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extLst>
                  <a:ext uri="{0D108BD9-81ED-4DB2-BD59-A6C34878D82A}">
                    <a16:rowId xmlns="" xmlns:a16="http://schemas.microsoft.com/office/drawing/2014/main" val="3716431199"/>
                  </a:ext>
                </a:extLst>
              </a:tr>
              <a:tr h="4591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umo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Mobile No. of uploader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extLst>
                  <a:ext uri="{0D108BD9-81ED-4DB2-BD59-A6C34878D82A}">
                    <a16:rowId xmlns="" xmlns:a16="http://schemas.microsoft.com/office/drawing/2014/main" val="3845821811"/>
                  </a:ext>
                </a:extLst>
              </a:tr>
              <a:tr h="4007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Date of Upload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extLst>
                  <a:ext uri="{0D108BD9-81ED-4DB2-BD59-A6C34878D82A}">
                    <a16:rowId xmlns="" xmlns:a16="http://schemas.microsoft.com/office/drawing/2014/main" val="2287784579"/>
                  </a:ext>
                </a:extLst>
              </a:tr>
              <a:tr h="4007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18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Name of Seller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1168" marR="41168" marT="0" marB="0"/>
                </a:tc>
                <a:extLst>
                  <a:ext uri="{0D108BD9-81ED-4DB2-BD59-A6C34878D82A}">
                    <a16:rowId xmlns="" xmlns:a16="http://schemas.microsoft.com/office/drawing/2014/main" val="198758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0102262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FE1EA0-C176-F822-B63C-694472217195}"/>
              </a:ext>
            </a:extLst>
          </p:cNvPr>
          <p:cNvSpPr txBox="1"/>
          <p:nvPr/>
        </p:nvSpPr>
        <p:spPr>
          <a:xfrm>
            <a:off x="1399592" y="449514"/>
            <a:ext cx="6097554" cy="743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3.</a:t>
            </a:r>
            <a:r>
              <a:rPr lang="en-IN" b="1" kern="100" dirty="0">
                <a:solidFill>
                  <a:srgbClr val="202C8F"/>
                </a:solidFill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800" b="1" kern="100" dirty="0" err="1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ClsCommentModel</a:t>
            </a:r>
            <a:endParaRPr lang="en-IN" sz="1800" kern="100" dirty="0">
              <a:solidFill>
                <a:srgbClr val="202C8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600" kern="100" dirty="0">
              <a:solidFill>
                <a:srgbClr val="202C8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9702FFDE-671E-ACAD-3723-CB3495CC678A}"/>
              </a:ext>
            </a:extLst>
          </p:cNvPr>
          <p:cNvGraphicFramePr>
            <a:graphicFrameLocks noGrp="1"/>
          </p:cNvGraphicFramePr>
          <p:nvPr/>
        </p:nvGraphicFramePr>
        <p:xfrm>
          <a:off x="1470531" y="1689455"/>
          <a:ext cx="8750414" cy="3046138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278136">
                  <a:extLst>
                    <a:ext uri="{9D8B030D-6E8A-4147-A177-3AD203B41FA5}">
                      <a16:colId xmlns="" xmlns:a16="http://schemas.microsoft.com/office/drawing/2014/main" val="1255056133"/>
                    </a:ext>
                  </a:extLst>
                </a:gridCol>
                <a:gridCol w="2399474">
                  <a:extLst>
                    <a:ext uri="{9D8B030D-6E8A-4147-A177-3AD203B41FA5}">
                      <a16:colId xmlns="" xmlns:a16="http://schemas.microsoft.com/office/drawing/2014/main" val="1878211360"/>
                    </a:ext>
                  </a:extLst>
                </a:gridCol>
                <a:gridCol w="2122937">
                  <a:extLst>
                    <a:ext uri="{9D8B030D-6E8A-4147-A177-3AD203B41FA5}">
                      <a16:colId xmlns="" xmlns:a16="http://schemas.microsoft.com/office/drawing/2014/main" val="797975748"/>
                    </a:ext>
                  </a:extLst>
                </a:gridCol>
                <a:gridCol w="1949867">
                  <a:extLst>
                    <a:ext uri="{9D8B030D-6E8A-4147-A177-3AD203B41FA5}">
                      <a16:colId xmlns="" xmlns:a16="http://schemas.microsoft.com/office/drawing/2014/main" val="462135484"/>
                    </a:ext>
                  </a:extLst>
                </a:gridCol>
              </a:tblGrid>
              <a:tr h="755303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632460" algn="l"/>
                          <a:tab pos="2884805" algn="ctr"/>
                        </a:tabLst>
                      </a:pPr>
                      <a:r>
                        <a:rPr lang="en-IN" sz="1800" kern="100" dirty="0" err="1">
                          <a:effectLst/>
                        </a:rPr>
                        <a:t>ClsCommentModel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35447" marR="135447" marT="67723" marB="67723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14250674"/>
                  </a:ext>
                </a:extLst>
              </a:tr>
              <a:tr h="5399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No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1585" marR="101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Field 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1585" marR="101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Data type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1585" marR="101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Description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1585" marR="101585" marT="0" marB="0"/>
                </a:tc>
                <a:extLst>
                  <a:ext uri="{0D108BD9-81ED-4DB2-BD59-A6C34878D82A}">
                    <a16:rowId xmlns="" xmlns:a16="http://schemas.microsoft.com/office/drawing/2014/main" val="1250483330"/>
                  </a:ext>
                </a:extLst>
              </a:tr>
              <a:tr h="7181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1585" marR="101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1585" marR="101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1585" marR="101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Mobile No </a:t>
                      </a:r>
                      <a:endParaRPr lang="en-IN" sz="16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of Commenter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1585" marR="101585" marT="0" marB="0"/>
                </a:tc>
                <a:extLst>
                  <a:ext uri="{0D108BD9-81ED-4DB2-BD59-A6C34878D82A}">
                    <a16:rowId xmlns="" xmlns:a16="http://schemas.microsoft.com/office/drawing/2014/main" val="1678657288"/>
                  </a:ext>
                </a:extLst>
              </a:tr>
              <a:tr h="5163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2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1585" marR="101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comment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1585" marR="101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1585" marR="101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Comment text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1585" marR="101585" marT="0" marB="0"/>
                </a:tc>
                <a:extLst>
                  <a:ext uri="{0D108BD9-81ED-4DB2-BD59-A6C34878D82A}">
                    <a16:rowId xmlns="" xmlns:a16="http://schemas.microsoft.com/office/drawing/2014/main" val="1242419401"/>
                  </a:ext>
                </a:extLst>
              </a:tr>
              <a:tr h="5163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1585" marR="101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key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1585" marR="101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1585" marR="1015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Unique Key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01585" marR="101585" marT="0" marB="0"/>
                </a:tc>
                <a:extLst>
                  <a:ext uri="{0D108BD9-81ED-4DB2-BD59-A6C34878D82A}">
                    <a16:rowId xmlns="" xmlns:a16="http://schemas.microsoft.com/office/drawing/2014/main" val="166734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79193225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FE1EA0-C176-F822-B63C-694472217195}"/>
              </a:ext>
            </a:extLst>
          </p:cNvPr>
          <p:cNvSpPr txBox="1"/>
          <p:nvPr/>
        </p:nvSpPr>
        <p:spPr>
          <a:xfrm>
            <a:off x="1399592" y="449514"/>
            <a:ext cx="6097554" cy="743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4. </a:t>
            </a:r>
            <a:r>
              <a:rPr lang="en-IN" sz="1800" b="1" u="sng" kern="100" dirty="0" err="1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ClscultivationProductionModel</a:t>
            </a:r>
            <a:endParaRPr lang="en-IN" sz="1800" kern="100" dirty="0">
              <a:solidFill>
                <a:srgbClr val="202C8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600" kern="100" dirty="0">
              <a:solidFill>
                <a:srgbClr val="202C8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086AEEFF-8AB3-5F33-7BD7-F07DA19177E1}"/>
              </a:ext>
            </a:extLst>
          </p:cNvPr>
          <p:cNvGraphicFramePr>
            <a:graphicFrameLocks noGrp="1"/>
          </p:cNvGraphicFramePr>
          <p:nvPr/>
        </p:nvGraphicFramePr>
        <p:xfrm>
          <a:off x="1365379" y="1343607"/>
          <a:ext cx="9461241" cy="4702628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463198">
                  <a:extLst>
                    <a:ext uri="{9D8B030D-6E8A-4147-A177-3AD203B41FA5}">
                      <a16:colId xmlns="" xmlns:a16="http://schemas.microsoft.com/office/drawing/2014/main" val="711062189"/>
                    </a:ext>
                  </a:extLst>
                </a:gridCol>
                <a:gridCol w="2594392">
                  <a:extLst>
                    <a:ext uri="{9D8B030D-6E8A-4147-A177-3AD203B41FA5}">
                      <a16:colId xmlns="" xmlns:a16="http://schemas.microsoft.com/office/drawing/2014/main" val="2345880743"/>
                    </a:ext>
                  </a:extLst>
                </a:gridCol>
                <a:gridCol w="2295390">
                  <a:extLst>
                    <a:ext uri="{9D8B030D-6E8A-4147-A177-3AD203B41FA5}">
                      <a16:colId xmlns="" xmlns:a16="http://schemas.microsoft.com/office/drawing/2014/main" val="1236139736"/>
                    </a:ext>
                  </a:extLst>
                </a:gridCol>
                <a:gridCol w="2108261">
                  <a:extLst>
                    <a:ext uri="{9D8B030D-6E8A-4147-A177-3AD203B41FA5}">
                      <a16:colId xmlns="" xmlns:a16="http://schemas.microsoft.com/office/drawing/2014/main" val="1375049369"/>
                    </a:ext>
                  </a:extLst>
                </a:gridCol>
              </a:tblGrid>
              <a:tr h="652872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ClscultivationProductionModel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82173351"/>
                  </a:ext>
                </a:extLst>
              </a:tr>
              <a:tr h="4666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Field 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Data type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Description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880401155"/>
                  </a:ext>
                </a:extLst>
              </a:tr>
              <a:tr h="4463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Key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Unique Key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300690960"/>
                  </a:ext>
                </a:extLst>
              </a:tr>
              <a:tr h="4906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category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Category of product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257212937"/>
                  </a:ext>
                </a:extLst>
              </a:tr>
              <a:tr h="4463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                spiece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Spiece of product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82775929"/>
                  </a:ext>
                </a:extLst>
              </a:tr>
              <a:tr h="4463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String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Product 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565872388"/>
                  </a:ext>
                </a:extLst>
              </a:tr>
              <a:tr h="4906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Qty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Quantity (In K.G.)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771798297"/>
                  </a:ext>
                </a:extLst>
              </a:tr>
              <a:tr h="4463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Price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Price (Per K.G.)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54829755"/>
                  </a:ext>
                </a:extLst>
              </a:tr>
              <a:tr h="4463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Payment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Payment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129123296"/>
                  </a:ext>
                </a:extLst>
              </a:tr>
              <a:tr h="3699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8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State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State of Origin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985138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5427806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B148ACAE-D4D4-1EE0-584C-DF19BFAE1FC9}"/>
              </a:ext>
            </a:extLst>
          </p:cNvPr>
          <p:cNvGraphicFramePr>
            <a:graphicFrameLocks noGrp="1"/>
          </p:cNvGraphicFramePr>
          <p:nvPr/>
        </p:nvGraphicFramePr>
        <p:xfrm>
          <a:off x="1104123" y="983433"/>
          <a:ext cx="9983754" cy="4891133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599232">
                  <a:extLst>
                    <a:ext uri="{9D8B030D-6E8A-4147-A177-3AD203B41FA5}">
                      <a16:colId xmlns="" xmlns:a16="http://schemas.microsoft.com/office/drawing/2014/main" val="363565456"/>
                    </a:ext>
                  </a:extLst>
                </a:gridCol>
                <a:gridCol w="2737672">
                  <a:extLst>
                    <a:ext uri="{9D8B030D-6E8A-4147-A177-3AD203B41FA5}">
                      <a16:colId xmlns="" xmlns:a16="http://schemas.microsoft.com/office/drawing/2014/main" val="3043770135"/>
                    </a:ext>
                  </a:extLst>
                </a:gridCol>
                <a:gridCol w="2422157">
                  <a:extLst>
                    <a:ext uri="{9D8B030D-6E8A-4147-A177-3AD203B41FA5}">
                      <a16:colId xmlns="" xmlns:a16="http://schemas.microsoft.com/office/drawing/2014/main" val="4291441852"/>
                    </a:ext>
                  </a:extLst>
                </a:gridCol>
                <a:gridCol w="2224693">
                  <a:extLst>
                    <a:ext uri="{9D8B030D-6E8A-4147-A177-3AD203B41FA5}">
                      <a16:colId xmlns="" xmlns:a16="http://schemas.microsoft.com/office/drawing/2014/main" val="4012607145"/>
                    </a:ext>
                  </a:extLst>
                </a:gridCol>
              </a:tblGrid>
              <a:tr h="6881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9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Mo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Mobile number of Seller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26688661"/>
                  </a:ext>
                </a:extLst>
              </a:tr>
              <a:tr h="518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district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District of Origin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687004078"/>
                  </a:ext>
                </a:extLst>
              </a:tr>
              <a:tr h="518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Tehsil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Tehsil of Origin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131186553"/>
                  </a:ext>
                </a:extLst>
              </a:tr>
              <a:tr h="518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Village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Village of Origin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37632615"/>
                  </a:ext>
                </a:extLst>
              </a:tr>
              <a:tr h="5640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Des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Description of Product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808724566"/>
                  </a:ext>
                </a:extLst>
              </a:tr>
              <a:tr h="5038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 err="1">
                          <a:effectLst/>
                        </a:rPr>
                        <a:t>Img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One Image of Product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41591191"/>
                  </a:ext>
                </a:extLst>
              </a:tr>
              <a:tr h="5411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15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 err="1">
                          <a:effectLst/>
                        </a:rPr>
                        <a:t>umo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String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Mobilw No of Uploader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094164745"/>
                  </a:ext>
                </a:extLst>
              </a:tr>
              <a:tr h="518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Date of Upload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759228409"/>
                  </a:ext>
                </a:extLst>
              </a:tr>
              <a:tr h="518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 err="1">
                          <a:effectLst/>
                        </a:rPr>
                        <a:t>SellerName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815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1851400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FE1EA0-C176-F822-B63C-694472217195}"/>
              </a:ext>
            </a:extLst>
          </p:cNvPr>
          <p:cNvSpPr txBox="1"/>
          <p:nvPr/>
        </p:nvSpPr>
        <p:spPr>
          <a:xfrm>
            <a:off x="1399592" y="449514"/>
            <a:ext cx="6097554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5. </a:t>
            </a:r>
            <a:r>
              <a:rPr lang="en-IN" sz="1800" b="1" u="sng" dirty="0" err="1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ClsEcommModel</a:t>
            </a:r>
            <a:endParaRPr lang="en-IN" sz="1600" kern="100" dirty="0">
              <a:solidFill>
                <a:srgbClr val="202C8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B1EAD1FD-2289-6DCC-AC24-4AA1C4D880DD}"/>
              </a:ext>
            </a:extLst>
          </p:cNvPr>
          <p:cNvGraphicFramePr>
            <a:graphicFrameLocks noGrp="1"/>
          </p:cNvGraphicFramePr>
          <p:nvPr/>
        </p:nvGraphicFramePr>
        <p:xfrm>
          <a:off x="1155441" y="1191355"/>
          <a:ext cx="9881117" cy="5198471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572510">
                  <a:extLst>
                    <a:ext uri="{9D8B030D-6E8A-4147-A177-3AD203B41FA5}">
                      <a16:colId xmlns="" xmlns:a16="http://schemas.microsoft.com/office/drawing/2014/main" val="1490831826"/>
                    </a:ext>
                  </a:extLst>
                </a:gridCol>
                <a:gridCol w="2709528">
                  <a:extLst>
                    <a:ext uri="{9D8B030D-6E8A-4147-A177-3AD203B41FA5}">
                      <a16:colId xmlns="" xmlns:a16="http://schemas.microsoft.com/office/drawing/2014/main" val="1482938486"/>
                    </a:ext>
                  </a:extLst>
                </a:gridCol>
                <a:gridCol w="2397256">
                  <a:extLst>
                    <a:ext uri="{9D8B030D-6E8A-4147-A177-3AD203B41FA5}">
                      <a16:colId xmlns="" xmlns:a16="http://schemas.microsoft.com/office/drawing/2014/main" val="2132103584"/>
                    </a:ext>
                  </a:extLst>
                </a:gridCol>
                <a:gridCol w="2201823">
                  <a:extLst>
                    <a:ext uri="{9D8B030D-6E8A-4147-A177-3AD203B41FA5}">
                      <a16:colId xmlns="" xmlns:a16="http://schemas.microsoft.com/office/drawing/2014/main" val="498228416"/>
                    </a:ext>
                  </a:extLst>
                </a:gridCol>
              </a:tblGrid>
              <a:tr h="533890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632460" algn="l"/>
                          <a:tab pos="2884805" algn="ctr"/>
                        </a:tabLst>
                      </a:pPr>
                      <a:r>
                        <a:rPr lang="en-IN" sz="1600" kern="100" dirty="0">
                          <a:effectLst/>
                        </a:rPr>
                        <a:t>		                                                                          </a:t>
                      </a:r>
                      <a:r>
                        <a:rPr lang="en-IN" sz="1600" kern="100" dirty="0" err="1">
                          <a:effectLst/>
                        </a:rPr>
                        <a:t>ClsEcommModel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89245608"/>
                  </a:ext>
                </a:extLst>
              </a:tr>
              <a:tr h="3816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No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Field 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Data type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Description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extLst>
                  <a:ext uri="{0D108BD9-81ED-4DB2-BD59-A6C34878D82A}">
                    <a16:rowId xmlns="" xmlns:a16="http://schemas.microsoft.com/office/drawing/2014/main" val="1771463870"/>
                  </a:ext>
                </a:extLst>
              </a:tr>
              <a:tr h="3988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price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Price of product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extLst>
                  <a:ext uri="{0D108BD9-81ED-4DB2-BD59-A6C34878D82A}">
                    <a16:rowId xmlns="" xmlns:a16="http://schemas.microsoft.com/office/drawing/2014/main" val="3307398116"/>
                  </a:ext>
                </a:extLst>
              </a:tr>
              <a:tr h="3988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Img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Image of Product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extLst>
                  <a:ext uri="{0D108BD9-81ED-4DB2-BD59-A6C34878D82A}">
                    <a16:rowId xmlns="" xmlns:a16="http://schemas.microsoft.com/office/drawing/2014/main" val="1706528195"/>
                  </a:ext>
                </a:extLst>
              </a:tr>
              <a:tr h="6037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Recomm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String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Recommendation about Product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extLst>
                  <a:ext uri="{0D108BD9-81ED-4DB2-BD59-A6C34878D82A}">
                    <a16:rowId xmlns="" xmlns:a16="http://schemas.microsoft.com/office/drawing/2014/main" val="2650570632"/>
                  </a:ext>
                </a:extLst>
              </a:tr>
              <a:tr h="5287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dpec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Specification of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Product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extLst>
                  <a:ext uri="{0D108BD9-81ED-4DB2-BD59-A6C34878D82A}">
                    <a16:rowId xmlns="" xmlns:a16="http://schemas.microsoft.com/office/drawing/2014/main" val="2594056363"/>
                  </a:ext>
                </a:extLst>
              </a:tr>
              <a:tr h="3650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Key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Unique Key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extLst>
                  <a:ext uri="{0D108BD9-81ED-4DB2-BD59-A6C34878D82A}">
                    <a16:rowId xmlns="" xmlns:a16="http://schemas.microsoft.com/office/drawing/2014/main" val="3958897082"/>
                  </a:ext>
                </a:extLst>
              </a:tr>
              <a:tr h="3650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Product 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extLst>
                  <a:ext uri="{0D108BD9-81ED-4DB2-BD59-A6C34878D82A}">
                    <a16:rowId xmlns="" xmlns:a16="http://schemas.microsoft.com/office/drawing/2014/main" val="2090850786"/>
                  </a:ext>
                </a:extLst>
              </a:tr>
              <a:tr h="4101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Description of Product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extLst>
                  <a:ext uri="{0D108BD9-81ED-4DB2-BD59-A6C34878D82A}">
                    <a16:rowId xmlns="" xmlns:a16="http://schemas.microsoft.com/office/drawing/2014/main" val="512717469"/>
                  </a:ext>
                </a:extLst>
              </a:tr>
              <a:tr h="3650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8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Cgst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Float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Rate Of cgst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extLst>
                  <a:ext uri="{0D108BD9-81ED-4DB2-BD59-A6C34878D82A}">
                    <a16:rowId xmlns="" xmlns:a16="http://schemas.microsoft.com/office/drawing/2014/main" val="3799347850"/>
                  </a:ext>
                </a:extLst>
              </a:tr>
              <a:tr h="3650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Sgst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Float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Rate Of sgst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extLst>
                  <a:ext uri="{0D108BD9-81ED-4DB2-BD59-A6C34878D82A}">
                    <a16:rowId xmlns="" xmlns:a16="http://schemas.microsoft.com/office/drawing/2014/main" val="3270541647"/>
                  </a:ext>
                </a:extLst>
              </a:tr>
              <a:tr h="3988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Discount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Float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Rate Of discount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1506" marR="61506" marT="0" marB="0"/>
                </a:tc>
                <a:extLst>
                  <a:ext uri="{0D108BD9-81ED-4DB2-BD59-A6C34878D82A}">
                    <a16:rowId xmlns="" xmlns:a16="http://schemas.microsoft.com/office/drawing/2014/main" val="3681555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90832218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FE1EA0-C176-F822-B63C-694472217195}"/>
              </a:ext>
            </a:extLst>
          </p:cNvPr>
          <p:cNvSpPr txBox="1"/>
          <p:nvPr/>
        </p:nvSpPr>
        <p:spPr>
          <a:xfrm>
            <a:off x="1399592" y="449514"/>
            <a:ext cx="6097554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kern="100" dirty="0">
                <a:solidFill>
                  <a:srgbClr val="202C8F"/>
                </a:solidFill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6</a:t>
            </a:r>
            <a:r>
              <a:rPr lang="en-IN" sz="1800" b="1" kern="100" dirty="0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. </a:t>
            </a:r>
            <a:r>
              <a:rPr lang="en-IN" sz="1800" b="1" u="sng" dirty="0" err="1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ClsFeedModel</a:t>
            </a:r>
            <a:endParaRPr lang="en-IN" sz="1600" kern="100" dirty="0">
              <a:solidFill>
                <a:srgbClr val="202C8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7092F364-6EE9-9219-B8C2-CD55C370EDD5}"/>
              </a:ext>
            </a:extLst>
          </p:cNvPr>
          <p:cNvGraphicFramePr>
            <a:graphicFrameLocks noGrp="1"/>
          </p:cNvGraphicFramePr>
          <p:nvPr/>
        </p:nvGraphicFramePr>
        <p:xfrm>
          <a:off x="1399592" y="1408922"/>
          <a:ext cx="9862459" cy="4842589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341621">
                  <a:extLst>
                    <a:ext uri="{9D8B030D-6E8A-4147-A177-3AD203B41FA5}">
                      <a16:colId xmlns="" xmlns:a16="http://schemas.microsoft.com/office/drawing/2014/main" val="2000169"/>
                    </a:ext>
                  </a:extLst>
                </a:gridCol>
                <a:gridCol w="2466340">
                  <a:extLst>
                    <a:ext uri="{9D8B030D-6E8A-4147-A177-3AD203B41FA5}">
                      <a16:colId xmlns="" xmlns:a16="http://schemas.microsoft.com/office/drawing/2014/main" val="2113720904"/>
                    </a:ext>
                  </a:extLst>
                </a:gridCol>
                <a:gridCol w="2182097">
                  <a:extLst>
                    <a:ext uri="{9D8B030D-6E8A-4147-A177-3AD203B41FA5}">
                      <a16:colId xmlns="" xmlns:a16="http://schemas.microsoft.com/office/drawing/2014/main" val="1423336057"/>
                    </a:ext>
                  </a:extLst>
                </a:gridCol>
                <a:gridCol w="2872401">
                  <a:extLst>
                    <a:ext uri="{9D8B030D-6E8A-4147-A177-3AD203B41FA5}">
                      <a16:colId xmlns="" xmlns:a16="http://schemas.microsoft.com/office/drawing/2014/main" val="1723088962"/>
                    </a:ext>
                  </a:extLst>
                </a:gridCol>
              </a:tblGrid>
              <a:tr h="762469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632460" algn="l"/>
                          <a:tab pos="2884805" algn="ctr"/>
                        </a:tabLst>
                      </a:pPr>
                      <a:r>
                        <a:rPr lang="en-IN" sz="1600" kern="100" dirty="0">
                          <a:effectLst/>
                        </a:rPr>
                        <a:t>		                                                                      </a:t>
                      </a:r>
                      <a:r>
                        <a:rPr lang="en-IN" sz="1600" kern="100" dirty="0" err="1">
                          <a:effectLst/>
                        </a:rPr>
                        <a:t>ClsFeedModel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56599308"/>
                  </a:ext>
                </a:extLst>
              </a:tr>
              <a:tr h="5450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No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Field 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Data type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Description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880615166"/>
                  </a:ext>
                </a:extLst>
              </a:tr>
              <a:tr h="7249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umo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Mobile No of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Uploader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85793647"/>
                  </a:ext>
                </a:extLst>
              </a:tr>
              <a:tr h="521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Date of upload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88798439"/>
                  </a:ext>
                </a:extLst>
              </a:tr>
              <a:tr h="521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post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Post (Image)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280633325"/>
                  </a:ext>
                </a:extLst>
              </a:tr>
              <a:tr h="521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Key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Unique Key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976315217"/>
                  </a:ext>
                </a:extLst>
              </a:tr>
              <a:tr h="521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Description about post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998803431"/>
                  </a:ext>
                </a:extLst>
              </a:tr>
              <a:tr h="7249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mediatype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Media type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(description </a:t>
                      </a:r>
                      <a:r>
                        <a:rPr lang="en-IN" sz="1600" kern="100" dirty="0" err="1">
                          <a:effectLst/>
                        </a:rPr>
                        <a:t>only,Image</a:t>
                      </a:r>
                      <a:r>
                        <a:rPr lang="en-IN" sz="1600" kern="100" dirty="0">
                          <a:effectLst/>
                        </a:rPr>
                        <a:t>)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860326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48876214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752" y="1422862"/>
            <a:ext cx="6766560" cy="78073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=""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0752" y="2377440"/>
            <a:ext cx="6766560" cy="3434080"/>
          </a:xfrm>
        </p:spPr>
        <p:txBody>
          <a:bodyPr>
            <a:normAutofit/>
          </a:bodyPr>
          <a:lstStyle/>
          <a:p>
            <a:r>
              <a:rPr lang="en-US" sz="1800" dirty="0"/>
              <a:t>Welcome to </a:t>
            </a:r>
            <a:r>
              <a:rPr lang="en-US" sz="1800" dirty="0" err="1"/>
              <a:t>AgroCare</a:t>
            </a:r>
            <a:r>
              <a:rPr lang="en-US" sz="1800" dirty="0"/>
              <a:t>, your revolutionary Android app designed to redefine how farmers connect, manage resources, trade, and stay informed in the agricultural landscape. With an unwavering focus on delivering a seamless user experience and real-time interactions, </a:t>
            </a:r>
            <a:r>
              <a:rPr lang="en-US" sz="1800" dirty="0" err="1"/>
              <a:t>AgroCare</a:t>
            </a:r>
            <a:r>
              <a:rPr lang="en-US" sz="1800" dirty="0"/>
              <a:t> stands as your all-inclusive solution, empowering farmers to thrive in every aspect of their farming journey. </a:t>
            </a:r>
          </a:p>
        </p:txBody>
      </p:sp>
    </p:spTree>
    <p:extLst>
      <p:ext uri="{BB962C8B-B14F-4D97-AF65-F5344CB8AC3E}">
        <p14:creationId xmlns="" xmlns:p14="http://schemas.microsoft.com/office/powerpoint/2010/main" val="97962200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FE1EA0-C176-F822-B63C-694472217195}"/>
              </a:ext>
            </a:extLst>
          </p:cNvPr>
          <p:cNvSpPr txBox="1"/>
          <p:nvPr/>
        </p:nvSpPr>
        <p:spPr>
          <a:xfrm>
            <a:off x="1399592" y="449514"/>
            <a:ext cx="6097554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7. </a:t>
            </a:r>
            <a:r>
              <a:rPr lang="en-IN" sz="1800" b="1" u="sng" dirty="0" err="1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ClsGovModel</a:t>
            </a:r>
            <a:endParaRPr lang="en-IN" sz="1600" kern="100" dirty="0">
              <a:solidFill>
                <a:srgbClr val="202C8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07D7CFDE-DB70-BB2F-A8A3-C8234D2DF41C}"/>
              </a:ext>
            </a:extLst>
          </p:cNvPr>
          <p:cNvGraphicFramePr>
            <a:graphicFrameLocks noGrp="1"/>
          </p:cNvGraphicFramePr>
          <p:nvPr/>
        </p:nvGraphicFramePr>
        <p:xfrm>
          <a:off x="1356049" y="1576874"/>
          <a:ext cx="9479902" cy="4702627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468055">
                  <a:extLst>
                    <a:ext uri="{9D8B030D-6E8A-4147-A177-3AD203B41FA5}">
                      <a16:colId xmlns="" xmlns:a16="http://schemas.microsoft.com/office/drawing/2014/main" val="4175393599"/>
                    </a:ext>
                  </a:extLst>
                </a:gridCol>
                <a:gridCol w="2599509">
                  <a:extLst>
                    <a:ext uri="{9D8B030D-6E8A-4147-A177-3AD203B41FA5}">
                      <a16:colId xmlns="" xmlns:a16="http://schemas.microsoft.com/office/drawing/2014/main" val="2892406241"/>
                    </a:ext>
                  </a:extLst>
                </a:gridCol>
                <a:gridCol w="2299918">
                  <a:extLst>
                    <a:ext uri="{9D8B030D-6E8A-4147-A177-3AD203B41FA5}">
                      <a16:colId xmlns="" xmlns:a16="http://schemas.microsoft.com/office/drawing/2014/main" val="2167427162"/>
                    </a:ext>
                  </a:extLst>
                </a:gridCol>
                <a:gridCol w="2112420">
                  <a:extLst>
                    <a:ext uri="{9D8B030D-6E8A-4147-A177-3AD203B41FA5}">
                      <a16:colId xmlns="" xmlns:a16="http://schemas.microsoft.com/office/drawing/2014/main" val="1950197656"/>
                    </a:ext>
                  </a:extLst>
                </a:gridCol>
              </a:tblGrid>
              <a:tr h="790002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632460" algn="l"/>
                          <a:tab pos="2884805" algn="ctr"/>
                        </a:tabLst>
                      </a:pPr>
                      <a:r>
                        <a:rPr lang="en-IN" sz="1600" kern="100" dirty="0">
                          <a:effectLst/>
                        </a:rPr>
                        <a:t>		                                                                   </a:t>
                      </a:r>
                      <a:r>
                        <a:rPr lang="en-IN" sz="1600" kern="100" dirty="0" err="1">
                          <a:effectLst/>
                        </a:rPr>
                        <a:t>ClsGovModel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30014221"/>
                  </a:ext>
                </a:extLst>
              </a:tr>
              <a:tr h="5647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Field Name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Data type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Description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143943037"/>
                  </a:ext>
                </a:extLst>
              </a:tr>
              <a:tr h="540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Title of Scheme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501280638"/>
                  </a:ext>
                </a:extLst>
              </a:tr>
              <a:tr h="540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state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Applicable State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742122783"/>
                  </a:ext>
                </a:extLst>
              </a:tr>
              <a:tr h="540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url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 URL of image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888298314"/>
                  </a:ext>
                </a:extLst>
              </a:tr>
              <a:tr h="5937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Little Description About Scheme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50212440"/>
                  </a:ext>
                </a:extLst>
              </a:tr>
              <a:tr h="540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Key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Unique Key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423428955"/>
                  </a:ext>
                </a:extLst>
              </a:tr>
              <a:tr h="5937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Lnk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URL of Official Website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728230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966491947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FE1EA0-C176-F822-B63C-694472217195}"/>
              </a:ext>
            </a:extLst>
          </p:cNvPr>
          <p:cNvSpPr txBox="1"/>
          <p:nvPr/>
        </p:nvSpPr>
        <p:spPr>
          <a:xfrm>
            <a:off x="1399592" y="449514"/>
            <a:ext cx="6097554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8. </a:t>
            </a:r>
            <a:r>
              <a:rPr lang="en-IN" sz="1800" b="1" u="sng" dirty="0" err="1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ClsLaborModel</a:t>
            </a:r>
            <a:endParaRPr lang="en-IN" sz="1600" kern="100" dirty="0">
              <a:solidFill>
                <a:srgbClr val="202C8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B0B155A5-0DD8-0614-A3BC-D7B78821F21A}"/>
              </a:ext>
            </a:extLst>
          </p:cNvPr>
          <p:cNvGraphicFramePr>
            <a:graphicFrameLocks noGrp="1"/>
          </p:cNvGraphicFramePr>
          <p:nvPr/>
        </p:nvGraphicFramePr>
        <p:xfrm>
          <a:off x="1258596" y="1379290"/>
          <a:ext cx="9674808" cy="5029196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518798">
                  <a:extLst>
                    <a:ext uri="{9D8B030D-6E8A-4147-A177-3AD203B41FA5}">
                      <a16:colId xmlns="" xmlns:a16="http://schemas.microsoft.com/office/drawing/2014/main" val="4235028188"/>
                    </a:ext>
                  </a:extLst>
                </a:gridCol>
                <a:gridCol w="2652955">
                  <a:extLst>
                    <a:ext uri="{9D8B030D-6E8A-4147-A177-3AD203B41FA5}">
                      <a16:colId xmlns="" xmlns:a16="http://schemas.microsoft.com/office/drawing/2014/main" val="2391501753"/>
                    </a:ext>
                  </a:extLst>
                </a:gridCol>
                <a:gridCol w="2347204">
                  <a:extLst>
                    <a:ext uri="{9D8B030D-6E8A-4147-A177-3AD203B41FA5}">
                      <a16:colId xmlns="" xmlns:a16="http://schemas.microsoft.com/office/drawing/2014/main" val="338855062"/>
                    </a:ext>
                  </a:extLst>
                </a:gridCol>
                <a:gridCol w="2155851">
                  <a:extLst>
                    <a:ext uri="{9D8B030D-6E8A-4147-A177-3AD203B41FA5}">
                      <a16:colId xmlns="" xmlns:a16="http://schemas.microsoft.com/office/drawing/2014/main" val="781294187"/>
                    </a:ext>
                  </a:extLst>
                </a:gridCol>
              </a:tblGrid>
              <a:tr h="76565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632460" algn="l"/>
                          <a:tab pos="2884805" algn="ctr"/>
                        </a:tabLst>
                      </a:pPr>
                      <a:r>
                        <a:rPr lang="en-IN" sz="1600" kern="100" dirty="0">
                          <a:effectLst/>
                        </a:rPr>
                        <a:t>		                                                                    </a:t>
                      </a:r>
                      <a:r>
                        <a:rPr lang="en-IN" sz="1600" kern="100" dirty="0" err="1">
                          <a:effectLst/>
                        </a:rPr>
                        <a:t>ClsLaborModel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40873620"/>
                  </a:ext>
                </a:extLst>
              </a:tr>
              <a:tr h="5473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Field Name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Data type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Description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113542564"/>
                  </a:ext>
                </a:extLst>
              </a:tr>
              <a:tr h="523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lname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Labor 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990985792"/>
                  </a:ext>
                </a:extLst>
              </a:tr>
              <a:tr h="523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lMo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Labor Mobile No.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368413967"/>
                  </a:ext>
                </a:extLst>
              </a:tr>
              <a:tr h="523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lloc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Labor location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279161376"/>
                  </a:ext>
                </a:extLst>
              </a:tr>
              <a:tr h="523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Lwages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Labor wages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051370317"/>
                  </a:ext>
                </a:extLst>
              </a:tr>
              <a:tr h="523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Key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Unique Key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533260214"/>
                  </a:ext>
                </a:extLst>
              </a:tr>
              <a:tr h="5754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Ldes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Description About Work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047184773"/>
                  </a:ext>
                </a:extLst>
              </a:tr>
              <a:tr h="523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Ldate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Date of Work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183565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082905867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FE1EA0-C176-F822-B63C-694472217195}"/>
              </a:ext>
            </a:extLst>
          </p:cNvPr>
          <p:cNvSpPr txBox="1"/>
          <p:nvPr/>
        </p:nvSpPr>
        <p:spPr>
          <a:xfrm>
            <a:off x="1399592" y="449514"/>
            <a:ext cx="6097554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kern="100" dirty="0">
                <a:solidFill>
                  <a:srgbClr val="202C8F"/>
                </a:solidFill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9</a:t>
            </a:r>
            <a:r>
              <a:rPr lang="en-IN" sz="1800" b="1" kern="100" dirty="0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. </a:t>
            </a:r>
            <a:r>
              <a:rPr lang="en-IN" sz="1800" b="1" u="sng" dirty="0" err="1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ClsNewsModel</a:t>
            </a:r>
            <a:endParaRPr lang="en-IN" sz="1600" kern="100" dirty="0">
              <a:solidFill>
                <a:srgbClr val="202C8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29E1FC4B-8913-E33E-DE4B-18080312FDEA}"/>
              </a:ext>
            </a:extLst>
          </p:cNvPr>
          <p:cNvGraphicFramePr>
            <a:graphicFrameLocks noGrp="1"/>
          </p:cNvGraphicFramePr>
          <p:nvPr/>
        </p:nvGraphicFramePr>
        <p:xfrm>
          <a:off x="1534160" y="1513840"/>
          <a:ext cx="9235440" cy="4511039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404411">
                  <a:extLst>
                    <a:ext uri="{9D8B030D-6E8A-4147-A177-3AD203B41FA5}">
                      <a16:colId xmlns="" xmlns:a16="http://schemas.microsoft.com/office/drawing/2014/main" val="2711684061"/>
                    </a:ext>
                  </a:extLst>
                </a:gridCol>
                <a:gridCol w="2532474">
                  <a:extLst>
                    <a:ext uri="{9D8B030D-6E8A-4147-A177-3AD203B41FA5}">
                      <a16:colId xmlns="" xmlns:a16="http://schemas.microsoft.com/office/drawing/2014/main" val="38662357"/>
                    </a:ext>
                  </a:extLst>
                </a:gridCol>
                <a:gridCol w="2240609">
                  <a:extLst>
                    <a:ext uri="{9D8B030D-6E8A-4147-A177-3AD203B41FA5}">
                      <a16:colId xmlns="" xmlns:a16="http://schemas.microsoft.com/office/drawing/2014/main" val="2149078016"/>
                    </a:ext>
                  </a:extLst>
                </a:gridCol>
                <a:gridCol w="2057946">
                  <a:extLst>
                    <a:ext uri="{9D8B030D-6E8A-4147-A177-3AD203B41FA5}">
                      <a16:colId xmlns="" xmlns:a16="http://schemas.microsoft.com/office/drawing/2014/main" val="4152002776"/>
                    </a:ext>
                  </a:extLst>
                </a:gridCol>
              </a:tblGrid>
              <a:tr h="856149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632460" algn="l"/>
                          <a:tab pos="2884805" algn="ctr"/>
                        </a:tabLst>
                      </a:pPr>
                      <a:r>
                        <a:rPr lang="en-IN" sz="1600" kern="100" dirty="0">
                          <a:effectLst/>
                        </a:rPr>
                        <a:t>		                                                                </a:t>
                      </a:r>
                      <a:r>
                        <a:rPr lang="en-IN" sz="1600" kern="100" dirty="0" err="1">
                          <a:effectLst/>
                        </a:rPr>
                        <a:t>ClsNewsModel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16166673"/>
                  </a:ext>
                </a:extLst>
              </a:tr>
              <a:tr h="6119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Field Name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Data type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Description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10310683"/>
                  </a:ext>
                </a:extLst>
              </a:tr>
              <a:tr h="5853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headline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Headline Of news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223980132"/>
                  </a:ext>
                </a:extLst>
              </a:tr>
              <a:tr h="5853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Link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Link to news-site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946906091"/>
                  </a:ext>
                </a:extLst>
              </a:tr>
              <a:tr h="6434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description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Description about news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62208610"/>
                  </a:ext>
                </a:extLst>
              </a:tr>
              <a:tr h="6434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Img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Tab Image of news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440522326"/>
                  </a:ext>
                </a:extLst>
              </a:tr>
              <a:tr h="5853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Key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Unique Key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62972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943917467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FE1EA0-C176-F822-B63C-694472217195}"/>
              </a:ext>
            </a:extLst>
          </p:cNvPr>
          <p:cNvSpPr txBox="1"/>
          <p:nvPr/>
        </p:nvSpPr>
        <p:spPr>
          <a:xfrm>
            <a:off x="1399592" y="449514"/>
            <a:ext cx="6097554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10. </a:t>
            </a:r>
            <a:r>
              <a:rPr lang="en-IN" sz="1800" b="1" u="sng" dirty="0" err="1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ClsOrderModel</a:t>
            </a:r>
            <a:endParaRPr lang="en-IN" sz="1600" kern="100" dirty="0">
              <a:solidFill>
                <a:srgbClr val="202C8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3BBEF177-FB19-0AF3-9E98-8597982327FF}"/>
              </a:ext>
            </a:extLst>
          </p:cNvPr>
          <p:cNvGraphicFramePr>
            <a:graphicFrameLocks noGrp="1"/>
          </p:cNvGraphicFramePr>
          <p:nvPr/>
        </p:nvGraphicFramePr>
        <p:xfrm>
          <a:off x="1367557" y="1080086"/>
          <a:ext cx="10011642" cy="5328401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606493">
                  <a:extLst>
                    <a:ext uri="{9D8B030D-6E8A-4147-A177-3AD203B41FA5}">
                      <a16:colId xmlns="" xmlns:a16="http://schemas.microsoft.com/office/drawing/2014/main" val="3022902302"/>
                    </a:ext>
                  </a:extLst>
                </a:gridCol>
                <a:gridCol w="2745318">
                  <a:extLst>
                    <a:ext uri="{9D8B030D-6E8A-4147-A177-3AD203B41FA5}">
                      <a16:colId xmlns="" xmlns:a16="http://schemas.microsoft.com/office/drawing/2014/main" val="654486819"/>
                    </a:ext>
                  </a:extLst>
                </a:gridCol>
                <a:gridCol w="2127022">
                  <a:extLst>
                    <a:ext uri="{9D8B030D-6E8A-4147-A177-3AD203B41FA5}">
                      <a16:colId xmlns="" xmlns:a16="http://schemas.microsoft.com/office/drawing/2014/main" val="2428737028"/>
                    </a:ext>
                  </a:extLst>
                </a:gridCol>
                <a:gridCol w="2532809">
                  <a:extLst>
                    <a:ext uri="{9D8B030D-6E8A-4147-A177-3AD203B41FA5}">
                      <a16:colId xmlns="" xmlns:a16="http://schemas.microsoft.com/office/drawing/2014/main" val="1769951452"/>
                    </a:ext>
                  </a:extLst>
                </a:gridCol>
              </a:tblGrid>
              <a:tr h="503258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632460" algn="l"/>
                          <a:tab pos="2884805" algn="ctr"/>
                        </a:tabLst>
                      </a:pPr>
                      <a:r>
                        <a:rPr lang="en-IN" sz="1600" kern="100" dirty="0">
                          <a:effectLst/>
                        </a:rPr>
                        <a:t>		                                                                   </a:t>
                      </a:r>
                      <a:r>
                        <a:rPr lang="en-IN" sz="1600" kern="100" dirty="0" err="1">
                          <a:effectLst/>
                        </a:rPr>
                        <a:t>ClsOrderModel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2503423"/>
                  </a:ext>
                </a:extLst>
              </a:tr>
              <a:tr h="3597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Field 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Data type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Description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extLst>
                  <a:ext uri="{0D108BD9-81ED-4DB2-BD59-A6C34878D82A}">
                    <a16:rowId xmlns="" xmlns:a16="http://schemas.microsoft.com/office/drawing/2014/main" val="3686507961"/>
                  </a:ext>
                </a:extLst>
              </a:tr>
              <a:tr h="5691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clsecommmodel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object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Object of product that is ordered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extLst>
                  <a:ext uri="{0D108BD9-81ED-4DB2-BD59-A6C34878D82A}">
                    <a16:rowId xmlns="" xmlns:a16="http://schemas.microsoft.com/office/drawing/2014/main" val="4200118627"/>
                  </a:ext>
                </a:extLst>
              </a:tr>
              <a:tr h="3789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mo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Mobile no of Buyer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extLst>
                  <a:ext uri="{0D108BD9-81ED-4DB2-BD59-A6C34878D82A}">
                    <a16:rowId xmlns="" xmlns:a16="http://schemas.microsoft.com/office/drawing/2014/main" val="3130570171"/>
                  </a:ext>
                </a:extLst>
              </a:tr>
              <a:tr h="3759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address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 Delivery Address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extLst>
                  <a:ext uri="{0D108BD9-81ED-4DB2-BD59-A6C34878D82A}">
                    <a16:rowId xmlns="" xmlns:a16="http://schemas.microsoft.com/office/drawing/2014/main" val="1981190081"/>
                  </a:ext>
                </a:extLst>
              </a:tr>
              <a:tr h="3759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qty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String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Ordered Quantity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extLst>
                  <a:ext uri="{0D108BD9-81ED-4DB2-BD59-A6C34878D82A}">
                    <a16:rowId xmlns="" xmlns:a16="http://schemas.microsoft.com/office/drawing/2014/main" val="151625521"/>
                  </a:ext>
                </a:extLst>
              </a:tr>
              <a:tr h="3440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Key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Unique Key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extLst>
                  <a:ext uri="{0D108BD9-81ED-4DB2-BD59-A6C34878D82A}">
                    <a16:rowId xmlns="" xmlns:a16="http://schemas.microsoft.com/office/drawing/2014/main" val="2729746479"/>
                  </a:ext>
                </a:extLst>
              </a:tr>
              <a:tr h="3440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Date of order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extLst>
                  <a:ext uri="{0D108BD9-81ED-4DB2-BD59-A6C34878D82A}">
                    <a16:rowId xmlns="" xmlns:a16="http://schemas.microsoft.com/office/drawing/2014/main" val="313702524"/>
                  </a:ext>
                </a:extLst>
              </a:tr>
              <a:tr h="634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Name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 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String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Name of customer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extLst>
                  <a:ext uri="{0D108BD9-81ED-4DB2-BD59-A6C34878D82A}">
                    <a16:rowId xmlns="" xmlns:a16="http://schemas.microsoft.com/office/drawing/2014/main" val="1079404028"/>
                  </a:ext>
                </a:extLst>
              </a:tr>
              <a:tr h="3440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8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time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Time of order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extLst>
                  <a:ext uri="{0D108BD9-81ED-4DB2-BD59-A6C34878D82A}">
                    <a16:rowId xmlns="" xmlns:a16="http://schemas.microsoft.com/office/drawing/2014/main" val="2209232421"/>
                  </a:ext>
                </a:extLst>
              </a:tr>
              <a:tr h="3440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PaymentMode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(Online,COD)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extLst>
                  <a:ext uri="{0D108BD9-81ED-4DB2-BD59-A6C34878D82A}">
                    <a16:rowId xmlns="" xmlns:a16="http://schemas.microsoft.com/office/drawing/2014/main" val="4009697095"/>
                  </a:ext>
                </a:extLst>
              </a:tr>
              <a:tr h="3789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PaymentId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Unique id of payment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extLst>
                  <a:ext uri="{0D108BD9-81ED-4DB2-BD59-A6C34878D82A}">
                    <a16:rowId xmlns="" xmlns:a16="http://schemas.microsoft.com/office/drawing/2014/main" val="1341362597"/>
                  </a:ext>
                </a:extLst>
              </a:tr>
              <a:tr h="3759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 err="1">
                          <a:effectLst/>
                        </a:rPr>
                        <a:t>PaymentStatus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Status of payment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7029" marR="57029" marT="0" marB="0"/>
                </a:tc>
                <a:extLst>
                  <a:ext uri="{0D108BD9-81ED-4DB2-BD59-A6C34878D82A}">
                    <a16:rowId xmlns="" xmlns:a16="http://schemas.microsoft.com/office/drawing/2014/main" val="3655114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882221017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FE1EA0-C176-F822-B63C-694472217195}"/>
              </a:ext>
            </a:extLst>
          </p:cNvPr>
          <p:cNvSpPr txBox="1"/>
          <p:nvPr/>
        </p:nvSpPr>
        <p:spPr>
          <a:xfrm>
            <a:off x="1399592" y="449514"/>
            <a:ext cx="6097554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11. </a:t>
            </a:r>
            <a:r>
              <a:rPr lang="en-IN" sz="1800" b="1" u="sng" dirty="0" err="1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ClsToolsAccessoriesModel</a:t>
            </a:r>
            <a:endParaRPr lang="en-IN" sz="1600" kern="100" dirty="0">
              <a:solidFill>
                <a:srgbClr val="202C8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975C332E-B089-2C53-1B30-431F6D67F75B}"/>
              </a:ext>
            </a:extLst>
          </p:cNvPr>
          <p:cNvGraphicFramePr>
            <a:graphicFrameLocks noGrp="1"/>
          </p:cNvGraphicFramePr>
          <p:nvPr/>
        </p:nvGraphicFramePr>
        <p:xfrm>
          <a:off x="1656080" y="1432560"/>
          <a:ext cx="9377680" cy="4622802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441443">
                  <a:extLst>
                    <a:ext uri="{9D8B030D-6E8A-4147-A177-3AD203B41FA5}">
                      <a16:colId xmlns="" xmlns:a16="http://schemas.microsoft.com/office/drawing/2014/main" val="1898031679"/>
                    </a:ext>
                  </a:extLst>
                </a:gridCol>
                <a:gridCol w="2571478">
                  <a:extLst>
                    <a:ext uri="{9D8B030D-6E8A-4147-A177-3AD203B41FA5}">
                      <a16:colId xmlns="" xmlns:a16="http://schemas.microsoft.com/office/drawing/2014/main" val="742765771"/>
                    </a:ext>
                  </a:extLst>
                </a:gridCol>
                <a:gridCol w="2275118">
                  <a:extLst>
                    <a:ext uri="{9D8B030D-6E8A-4147-A177-3AD203B41FA5}">
                      <a16:colId xmlns="" xmlns:a16="http://schemas.microsoft.com/office/drawing/2014/main" val="3633350077"/>
                    </a:ext>
                  </a:extLst>
                </a:gridCol>
                <a:gridCol w="2089641">
                  <a:extLst>
                    <a:ext uri="{9D8B030D-6E8A-4147-A177-3AD203B41FA5}">
                      <a16:colId xmlns="" xmlns:a16="http://schemas.microsoft.com/office/drawing/2014/main" val="1199310382"/>
                    </a:ext>
                  </a:extLst>
                </a:gridCol>
              </a:tblGrid>
              <a:tr h="792170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ClsToolsAccessoriesModel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35674840"/>
                  </a:ext>
                </a:extLst>
              </a:tr>
              <a:tr h="5662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Field 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Data type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Description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111799011"/>
                  </a:ext>
                </a:extLst>
              </a:tr>
              <a:tr h="5415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Key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Key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892041588"/>
                  </a:ext>
                </a:extLst>
              </a:tr>
              <a:tr h="5953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category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Category of Product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500962946"/>
                  </a:ext>
                </a:extLst>
              </a:tr>
              <a:tr h="5415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Product 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92738039"/>
                  </a:ext>
                </a:extLst>
              </a:tr>
              <a:tr h="5415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Price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String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Price of Product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606064042"/>
                  </a:ext>
                </a:extLst>
              </a:tr>
              <a:tr h="5953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month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Usage of Product in month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224896956"/>
                  </a:ext>
                </a:extLst>
              </a:tr>
              <a:tr h="4488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State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State of Origin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72386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918680559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A319C2E6-7C92-C411-B664-FB27DC67C809}"/>
              </a:ext>
            </a:extLst>
          </p:cNvPr>
          <p:cNvGraphicFramePr>
            <a:graphicFrameLocks noGrp="1"/>
          </p:cNvGraphicFramePr>
          <p:nvPr/>
        </p:nvGraphicFramePr>
        <p:xfrm>
          <a:off x="1544320" y="1148080"/>
          <a:ext cx="9479280" cy="4805679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467894">
                  <a:extLst>
                    <a:ext uri="{9D8B030D-6E8A-4147-A177-3AD203B41FA5}">
                      <a16:colId xmlns="" xmlns:a16="http://schemas.microsoft.com/office/drawing/2014/main" val="2637794585"/>
                    </a:ext>
                  </a:extLst>
                </a:gridCol>
                <a:gridCol w="2599338">
                  <a:extLst>
                    <a:ext uri="{9D8B030D-6E8A-4147-A177-3AD203B41FA5}">
                      <a16:colId xmlns="" xmlns:a16="http://schemas.microsoft.com/office/drawing/2014/main" val="2665540675"/>
                    </a:ext>
                  </a:extLst>
                </a:gridCol>
                <a:gridCol w="2299767">
                  <a:extLst>
                    <a:ext uri="{9D8B030D-6E8A-4147-A177-3AD203B41FA5}">
                      <a16:colId xmlns="" xmlns:a16="http://schemas.microsoft.com/office/drawing/2014/main" val="1520614046"/>
                    </a:ext>
                  </a:extLst>
                </a:gridCol>
                <a:gridCol w="2112281">
                  <a:extLst>
                    <a:ext uri="{9D8B030D-6E8A-4147-A177-3AD203B41FA5}">
                      <a16:colId xmlns="" xmlns:a16="http://schemas.microsoft.com/office/drawing/2014/main" val="1396774570"/>
                    </a:ext>
                  </a:extLst>
                </a:gridCol>
              </a:tblGrid>
              <a:tr h="6387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Mo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Mobile number Of seller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355733116"/>
                  </a:ext>
                </a:extLst>
              </a:tr>
              <a:tr h="481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8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district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District of Origin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784444432"/>
                  </a:ext>
                </a:extLst>
              </a:tr>
              <a:tr h="481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Tehsil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Tehsil of Origin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215360019"/>
                  </a:ext>
                </a:extLst>
              </a:tr>
              <a:tr h="481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Village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Village of Origin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00565167"/>
                  </a:ext>
                </a:extLst>
              </a:tr>
              <a:tr h="6387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Description About Product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948371932"/>
                  </a:ext>
                </a:extLst>
              </a:tr>
              <a:tr h="481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Img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Image Of product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063231923"/>
                  </a:ext>
                </a:extLst>
              </a:tr>
              <a:tr h="6387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umo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Mobile Of uploader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203827190"/>
                  </a:ext>
                </a:extLst>
              </a:tr>
              <a:tr h="481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Date Of Upload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449211413"/>
                  </a:ext>
                </a:extLst>
              </a:tr>
              <a:tr h="481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15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Seller Name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431272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91486409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FE1EA0-C176-F822-B63C-694472217195}"/>
              </a:ext>
            </a:extLst>
          </p:cNvPr>
          <p:cNvSpPr txBox="1"/>
          <p:nvPr/>
        </p:nvSpPr>
        <p:spPr>
          <a:xfrm>
            <a:off x="1399592" y="449514"/>
            <a:ext cx="6097554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kern="100" dirty="0">
                <a:solidFill>
                  <a:srgbClr val="202C8F"/>
                </a:solidFill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12</a:t>
            </a:r>
            <a:r>
              <a:rPr lang="en-IN" sz="1800" b="1" kern="100" dirty="0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. </a:t>
            </a:r>
            <a:r>
              <a:rPr lang="en-IN" sz="1800" b="1" u="sng" dirty="0" err="1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ClsVacancyModel</a:t>
            </a:r>
            <a:endParaRPr lang="en-IN" sz="1600" kern="100" dirty="0">
              <a:solidFill>
                <a:srgbClr val="202C8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D6E6F324-EB0D-8C32-B1A1-9934B591D297}"/>
              </a:ext>
            </a:extLst>
          </p:cNvPr>
          <p:cNvGraphicFramePr>
            <a:graphicFrameLocks noGrp="1"/>
          </p:cNvGraphicFramePr>
          <p:nvPr/>
        </p:nvGraphicFramePr>
        <p:xfrm>
          <a:off x="1483360" y="1696720"/>
          <a:ext cx="9743439" cy="4374723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536667">
                  <a:extLst>
                    <a:ext uri="{9D8B030D-6E8A-4147-A177-3AD203B41FA5}">
                      <a16:colId xmlns="" xmlns:a16="http://schemas.microsoft.com/office/drawing/2014/main" val="1203594183"/>
                    </a:ext>
                  </a:extLst>
                </a:gridCol>
                <a:gridCol w="2671773">
                  <a:extLst>
                    <a:ext uri="{9D8B030D-6E8A-4147-A177-3AD203B41FA5}">
                      <a16:colId xmlns="" xmlns:a16="http://schemas.microsoft.com/office/drawing/2014/main" val="1699944837"/>
                    </a:ext>
                  </a:extLst>
                </a:gridCol>
                <a:gridCol w="2363855">
                  <a:extLst>
                    <a:ext uri="{9D8B030D-6E8A-4147-A177-3AD203B41FA5}">
                      <a16:colId xmlns="" xmlns:a16="http://schemas.microsoft.com/office/drawing/2014/main" val="746295478"/>
                    </a:ext>
                  </a:extLst>
                </a:gridCol>
                <a:gridCol w="2171144">
                  <a:extLst>
                    <a:ext uri="{9D8B030D-6E8A-4147-A177-3AD203B41FA5}">
                      <a16:colId xmlns="" xmlns:a16="http://schemas.microsoft.com/office/drawing/2014/main" val="287100247"/>
                    </a:ext>
                  </a:extLst>
                </a:gridCol>
              </a:tblGrid>
              <a:tr h="648755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ClsVacancyModel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0175312"/>
                  </a:ext>
                </a:extLst>
              </a:tr>
              <a:tr h="463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Field 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Data type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Description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894934256"/>
                  </a:ext>
                </a:extLst>
              </a:tr>
              <a:tr h="4435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Key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Unique Key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387924730"/>
                  </a:ext>
                </a:extLst>
              </a:tr>
              <a:tr h="7365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oname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Name of Recruiter (Owner)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936430974"/>
                  </a:ext>
                </a:extLst>
              </a:tr>
              <a:tr h="4875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Ocon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Owner Contact Number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629942375"/>
                  </a:ext>
                </a:extLst>
              </a:tr>
              <a:tr h="4435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Twork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Type of work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898345481"/>
                  </a:ext>
                </a:extLst>
              </a:tr>
              <a:tr h="6168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wtype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Wage type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(Fix, Partnership)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73385076"/>
                  </a:ext>
                </a:extLst>
              </a:tr>
              <a:tr h="4875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Eamt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Expected Earning amount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907076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31417437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626F8F07-8E6F-7BB8-71EA-220FEF142413}"/>
              </a:ext>
            </a:extLst>
          </p:cNvPr>
          <p:cNvGraphicFramePr>
            <a:graphicFrameLocks noGrp="1"/>
          </p:cNvGraphicFramePr>
          <p:nvPr/>
        </p:nvGraphicFramePr>
        <p:xfrm>
          <a:off x="1320800" y="1061720"/>
          <a:ext cx="9550400" cy="4734560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486409">
                  <a:extLst>
                    <a:ext uri="{9D8B030D-6E8A-4147-A177-3AD203B41FA5}">
                      <a16:colId xmlns="" xmlns:a16="http://schemas.microsoft.com/office/drawing/2014/main" val="882996227"/>
                    </a:ext>
                  </a:extLst>
                </a:gridCol>
                <a:gridCol w="2618840">
                  <a:extLst>
                    <a:ext uri="{9D8B030D-6E8A-4147-A177-3AD203B41FA5}">
                      <a16:colId xmlns="" xmlns:a16="http://schemas.microsoft.com/office/drawing/2014/main" val="106453198"/>
                    </a:ext>
                  </a:extLst>
                </a:gridCol>
                <a:gridCol w="2317022">
                  <a:extLst>
                    <a:ext uri="{9D8B030D-6E8A-4147-A177-3AD203B41FA5}">
                      <a16:colId xmlns="" xmlns:a16="http://schemas.microsoft.com/office/drawing/2014/main" val="1103232991"/>
                    </a:ext>
                  </a:extLst>
                </a:gridCol>
                <a:gridCol w="2128129">
                  <a:extLst>
                    <a:ext uri="{9D8B030D-6E8A-4147-A177-3AD203B41FA5}">
                      <a16:colId xmlns="" xmlns:a16="http://schemas.microsoft.com/office/drawing/2014/main" val="1380370120"/>
                    </a:ext>
                  </a:extLst>
                </a:gridCol>
              </a:tblGrid>
              <a:tr h="5258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wdur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Work duration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492402378"/>
                  </a:ext>
                </a:extLst>
              </a:tr>
              <a:tr h="5258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8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district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District of Origin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093722709"/>
                  </a:ext>
                </a:extLst>
              </a:tr>
              <a:tr h="5258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Tehsil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Tehsil of Origin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931157984"/>
                  </a:ext>
                </a:extLst>
              </a:tr>
              <a:tr h="5258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Village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Village of Origin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582699186"/>
                  </a:ext>
                </a:extLst>
              </a:tr>
              <a:tr h="6974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String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Description about work to do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672569349"/>
                  </a:ext>
                </a:extLst>
              </a:tr>
              <a:tr h="5258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State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State of Origin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636744725"/>
                  </a:ext>
                </a:extLst>
              </a:tr>
              <a:tr h="8823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umo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Mobile No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of Publisher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990472185"/>
                  </a:ext>
                </a:extLst>
              </a:tr>
              <a:tr h="5258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Publish Date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784770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79272855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FE1EA0-C176-F822-B63C-694472217195}"/>
              </a:ext>
            </a:extLst>
          </p:cNvPr>
          <p:cNvSpPr txBox="1"/>
          <p:nvPr/>
        </p:nvSpPr>
        <p:spPr>
          <a:xfrm>
            <a:off x="1399592" y="449514"/>
            <a:ext cx="6097554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13. </a:t>
            </a:r>
            <a:r>
              <a:rPr lang="en-IN" sz="1800" b="1" u="sng" dirty="0" err="1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ClsChatModel</a:t>
            </a:r>
            <a:endParaRPr lang="en-IN" sz="1600" kern="100" dirty="0">
              <a:solidFill>
                <a:srgbClr val="202C8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B8216032-2691-673E-F3F0-B4507A844152}"/>
              </a:ext>
            </a:extLst>
          </p:cNvPr>
          <p:cNvGraphicFramePr>
            <a:graphicFrameLocks noGrp="1"/>
          </p:cNvGraphicFramePr>
          <p:nvPr/>
        </p:nvGraphicFramePr>
        <p:xfrm>
          <a:off x="1399592" y="1391920"/>
          <a:ext cx="10088880" cy="4602481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626601">
                  <a:extLst>
                    <a:ext uri="{9D8B030D-6E8A-4147-A177-3AD203B41FA5}">
                      <a16:colId xmlns="" xmlns:a16="http://schemas.microsoft.com/office/drawing/2014/main" val="1019816388"/>
                    </a:ext>
                  </a:extLst>
                </a:gridCol>
                <a:gridCol w="2766498">
                  <a:extLst>
                    <a:ext uri="{9D8B030D-6E8A-4147-A177-3AD203B41FA5}">
                      <a16:colId xmlns="" xmlns:a16="http://schemas.microsoft.com/office/drawing/2014/main" val="3331184640"/>
                    </a:ext>
                  </a:extLst>
                </a:gridCol>
                <a:gridCol w="2447663">
                  <a:extLst>
                    <a:ext uri="{9D8B030D-6E8A-4147-A177-3AD203B41FA5}">
                      <a16:colId xmlns="" xmlns:a16="http://schemas.microsoft.com/office/drawing/2014/main" val="4150966696"/>
                    </a:ext>
                  </a:extLst>
                </a:gridCol>
                <a:gridCol w="2248118">
                  <a:extLst>
                    <a:ext uri="{9D8B030D-6E8A-4147-A177-3AD203B41FA5}">
                      <a16:colId xmlns="" xmlns:a16="http://schemas.microsoft.com/office/drawing/2014/main" val="3175758001"/>
                    </a:ext>
                  </a:extLst>
                </a:gridCol>
              </a:tblGrid>
              <a:tr h="718886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ClsVacancyModel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52128263"/>
                  </a:ext>
                </a:extLst>
              </a:tr>
              <a:tr h="5138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Field Name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Data type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Description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995808741"/>
                  </a:ext>
                </a:extLst>
              </a:tr>
              <a:tr h="4914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Key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Unique Key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796969806"/>
                  </a:ext>
                </a:extLst>
              </a:tr>
              <a:tr h="4914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msg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Chat Message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850328510"/>
                  </a:ext>
                </a:extLst>
              </a:tr>
              <a:tr h="5402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smo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Sender Contact Number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796480356"/>
                  </a:ext>
                </a:extLst>
              </a:tr>
              <a:tr h="5402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rmo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Reciever Contact Number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997271246"/>
                  </a:ext>
                </a:extLst>
              </a:tr>
              <a:tr h="4914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Send Date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353846325"/>
                  </a:ext>
                </a:extLst>
              </a:tr>
              <a:tr h="4073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time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Send TIme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851622370"/>
                  </a:ext>
                </a:extLst>
              </a:tr>
              <a:tr h="4073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img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Chat Image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45835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85729218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FE1EA0-C176-F822-B63C-694472217195}"/>
              </a:ext>
            </a:extLst>
          </p:cNvPr>
          <p:cNvSpPr txBox="1"/>
          <p:nvPr/>
        </p:nvSpPr>
        <p:spPr>
          <a:xfrm>
            <a:off x="1399592" y="449514"/>
            <a:ext cx="6097554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14. </a:t>
            </a:r>
            <a:r>
              <a:rPr lang="en-IN" sz="1800" b="1" u="sng" dirty="0" err="1">
                <a:solidFill>
                  <a:srgbClr val="202C8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ClsAiModel</a:t>
            </a:r>
            <a:endParaRPr lang="en-IN" sz="1600" kern="100" dirty="0">
              <a:solidFill>
                <a:srgbClr val="202C8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43B1C921-5F75-31E6-EEF1-3A386C10EDB5}"/>
              </a:ext>
            </a:extLst>
          </p:cNvPr>
          <p:cNvGraphicFramePr>
            <a:graphicFrameLocks noGrp="1"/>
          </p:cNvGraphicFramePr>
          <p:nvPr/>
        </p:nvGraphicFramePr>
        <p:xfrm>
          <a:off x="1399592" y="1666240"/>
          <a:ext cx="9400488" cy="4023359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447380">
                  <a:extLst>
                    <a:ext uri="{9D8B030D-6E8A-4147-A177-3AD203B41FA5}">
                      <a16:colId xmlns="" xmlns:a16="http://schemas.microsoft.com/office/drawing/2014/main" val="508609513"/>
                    </a:ext>
                  </a:extLst>
                </a:gridCol>
                <a:gridCol w="2577733">
                  <a:extLst>
                    <a:ext uri="{9D8B030D-6E8A-4147-A177-3AD203B41FA5}">
                      <a16:colId xmlns="" xmlns:a16="http://schemas.microsoft.com/office/drawing/2014/main" val="3512524325"/>
                    </a:ext>
                  </a:extLst>
                </a:gridCol>
                <a:gridCol w="2280651">
                  <a:extLst>
                    <a:ext uri="{9D8B030D-6E8A-4147-A177-3AD203B41FA5}">
                      <a16:colId xmlns="" xmlns:a16="http://schemas.microsoft.com/office/drawing/2014/main" val="1097797743"/>
                    </a:ext>
                  </a:extLst>
                </a:gridCol>
                <a:gridCol w="2094724">
                  <a:extLst>
                    <a:ext uri="{9D8B030D-6E8A-4147-A177-3AD203B41FA5}">
                      <a16:colId xmlns="" xmlns:a16="http://schemas.microsoft.com/office/drawing/2014/main" val="3996779908"/>
                    </a:ext>
                  </a:extLst>
                </a:gridCol>
              </a:tblGrid>
              <a:tr h="1068373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ClsVacancyModel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80159933"/>
                  </a:ext>
                </a:extLst>
              </a:tr>
              <a:tr h="7636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Field Name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Data type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Description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344834374"/>
                  </a:ext>
                </a:extLst>
              </a:tr>
              <a:tr h="7304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uri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String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Image data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291856540"/>
                  </a:ext>
                </a:extLst>
              </a:tr>
              <a:tr h="7304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query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String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queryMessage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21225983"/>
                  </a:ext>
                </a:extLst>
              </a:tr>
              <a:tr h="7304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isai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Boolean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Sent By ai or not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669855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166605363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61192"/>
            <a:ext cx="6136640" cy="847696"/>
          </a:xfrm>
        </p:spPr>
        <p:txBody>
          <a:bodyPr/>
          <a:lstStyle/>
          <a:p>
            <a:r>
              <a:rPr lang="en-US" dirty="0" err="1"/>
              <a:t>PRoJect</a:t>
            </a:r>
            <a:r>
              <a:rPr lang="en-US" dirty="0"/>
              <a:t> </a:t>
            </a:r>
            <a:r>
              <a:rPr lang="en-US" dirty="0" err="1"/>
              <a:t>PRofile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="" xmlns:a16="http://schemas.microsoft.com/office/drawing/2014/main" id="{E791831D-5B80-C348-4F8F-400EFA11A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03259492"/>
              </p:ext>
            </p:extLst>
          </p:nvPr>
        </p:nvGraphicFramePr>
        <p:xfrm>
          <a:off x="375920" y="1308946"/>
          <a:ext cx="8128000" cy="480679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3398433460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7695039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AgroCare</a:t>
                      </a:r>
                      <a:endParaRPr lang="en-IN" sz="18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032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Project title:</a:t>
                      </a:r>
                      <a:endParaRPr lang="en-IN" sz="1400" kern="1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AgroCare</a:t>
                      </a:r>
                      <a:endParaRPr lang="en-I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63432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Project Label:</a:t>
                      </a:r>
                      <a:endParaRPr lang="en-IN" sz="1400" kern="1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Agriculture Management System </a:t>
                      </a:r>
                      <a:endParaRPr lang="en-I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83424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Package Name:</a:t>
                      </a:r>
                      <a:endParaRPr lang="en-IN" sz="1400" kern="1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com.project.agriculturemanagmentapp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98747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Frontend:</a:t>
                      </a:r>
                      <a:endParaRPr lang="en-IN" sz="1400" kern="1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X.M.L.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15726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Backend:</a:t>
                      </a:r>
                      <a:endParaRPr lang="en-IN" sz="1400" kern="1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Java, Firebase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194467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Operating system:</a:t>
                      </a:r>
                      <a:endParaRPr lang="en-I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android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62113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APK Size:</a:t>
                      </a:r>
                      <a:endParaRPr lang="en-I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29.6 MB (3,10,74,014 bytes)</a:t>
                      </a:r>
                      <a:endParaRPr lang="en-I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54624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Target SDK Version:</a:t>
                      </a:r>
                      <a:endParaRPr lang="en-I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834574555"/>
                  </a:ext>
                </a:extLst>
              </a:tr>
              <a:tr h="5261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Minimum SDK</a:t>
                      </a:r>
                      <a:r>
                        <a:rPr lang="en-IN" sz="14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4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Version:</a:t>
                      </a:r>
                      <a:endParaRPr lang="en-I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147719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Android Gradle Plugin Version:</a:t>
                      </a:r>
                      <a:endParaRPr lang="en-I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8.0.2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89279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Duration:</a:t>
                      </a:r>
                      <a:endParaRPr lang="en-I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month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793442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315CA5-5E90-4A4A-7E60-2868B4DD8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SYSTEM</a:t>
            </a:r>
            <a:br>
              <a:rPr lang="en-IN" dirty="0"/>
            </a:br>
            <a:r>
              <a:rPr lang="en-IN" dirty="0"/>
              <a:t>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8DAD5AE-7E41-8068-CC8C-BEE60D996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1.User Side</a:t>
            </a:r>
          </a:p>
          <a:p>
            <a:r>
              <a:rPr lang="en-IN" dirty="0"/>
              <a:t>2.Admin Side</a:t>
            </a:r>
          </a:p>
        </p:txBody>
      </p:sp>
    </p:spTree>
    <p:extLst>
      <p:ext uri="{BB962C8B-B14F-4D97-AF65-F5344CB8AC3E}">
        <p14:creationId xmlns="" xmlns:p14="http://schemas.microsoft.com/office/powerpoint/2010/main" val="315498051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315CA5-5E90-4A4A-7E60-2868B4DD8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1.User side</a:t>
            </a:r>
          </a:p>
        </p:txBody>
      </p:sp>
    </p:spTree>
    <p:extLst>
      <p:ext uri="{BB962C8B-B14F-4D97-AF65-F5344CB8AC3E}">
        <p14:creationId xmlns="" xmlns:p14="http://schemas.microsoft.com/office/powerpoint/2010/main" val="375758759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73" y="86050"/>
            <a:ext cx="8534400" cy="742297"/>
          </a:xfrm>
        </p:spPr>
        <p:txBody>
          <a:bodyPr/>
          <a:lstStyle/>
          <a:p>
            <a:pPr algn="l"/>
            <a:r>
              <a:rPr lang="en-IN" dirty="0"/>
              <a:t>Select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511973" y="724500"/>
            <a:ext cx="104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Our app is available in 12 Indian local language.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C295928-1216-53A4-3841-97ECA1487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3" y="1252855"/>
            <a:ext cx="2577462" cy="540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D2C6E75-D683-9751-6B99-6D298E5E4B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27" y="1252855"/>
            <a:ext cx="2552492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87032406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73" y="86050"/>
            <a:ext cx="8534400" cy="742297"/>
          </a:xfrm>
        </p:spPr>
        <p:txBody>
          <a:bodyPr/>
          <a:lstStyle/>
          <a:p>
            <a:pPr algn="l"/>
            <a:r>
              <a:rPr lang="en-IN" dirty="0"/>
              <a:t>authentication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511973" y="724500"/>
            <a:ext cx="104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Each user/admin has to authorize their self each time they logout and at first login.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149732E-033B-94BB-89C2-5355D93635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3" y="1222987"/>
            <a:ext cx="2628130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A53514F-E86D-04F0-A235-CB3FC4DB0F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2" y="1222987"/>
            <a:ext cx="2632198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CDD4522-19B2-407E-FBA9-340C84CCBC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610" y="1222987"/>
            <a:ext cx="2602140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55DB554-657C-6573-CCB8-CAC04C4B16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58" b="758"/>
          <a:stretch>
            <a:fillRect/>
          </a:stretch>
        </p:blipFill>
        <p:spPr>
          <a:xfrm>
            <a:off x="9527360" y="1222987"/>
            <a:ext cx="2613349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24344971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73" y="86050"/>
            <a:ext cx="8534400" cy="742297"/>
          </a:xfrm>
        </p:spPr>
        <p:txBody>
          <a:bodyPr/>
          <a:lstStyle/>
          <a:p>
            <a:pPr algn="l"/>
            <a:r>
              <a:rPr lang="en-IN" dirty="0"/>
              <a:t>News/weather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511973" y="724500"/>
            <a:ext cx="104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User can see latest news published by user weather data is fetched from openweather APIs. 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="" xmlns:a16="http://schemas.microsoft.com/office/drawing/2014/main" id="{F57A4938-2654-7DDB-F6CC-E612A659705A}"/>
              </a:ext>
            </a:extLst>
          </p:cNvPr>
          <p:cNvGraphicFramePr>
            <a:graphicFrameLocks noGrp="1"/>
          </p:cNvGraphicFramePr>
          <p:nvPr/>
        </p:nvGraphicFramePr>
        <p:xfrm>
          <a:off x="3298025" y="1715348"/>
          <a:ext cx="7709228" cy="79022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854614">
                  <a:extLst>
                    <a:ext uri="{9D8B030D-6E8A-4147-A177-3AD203B41FA5}">
                      <a16:colId xmlns="" xmlns:a16="http://schemas.microsoft.com/office/drawing/2014/main" val="618593212"/>
                    </a:ext>
                  </a:extLst>
                </a:gridCol>
                <a:gridCol w="3854614">
                  <a:extLst>
                    <a:ext uri="{9D8B030D-6E8A-4147-A177-3AD203B41FA5}">
                      <a16:colId xmlns="" xmlns:a16="http://schemas.microsoft.com/office/drawing/2014/main" val="3387043936"/>
                    </a:ext>
                  </a:extLst>
                </a:gridCol>
              </a:tblGrid>
              <a:tr h="395111">
                <a:tc>
                  <a:txBody>
                    <a:bodyPr/>
                    <a:lstStyle/>
                    <a:p>
                      <a:r>
                        <a:rPr lang="en-IN" dirty="0"/>
                        <a:t>Api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Openweathermap.org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26462641"/>
                  </a:ext>
                </a:extLst>
              </a:tr>
              <a:tr h="395111">
                <a:tc>
                  <a:txBody>
                    <a:bodyPr/>
                    <a:lstStyle/>
                    <a:p>
                      <a:r>
                        <a:rPr lang="en-IN" b="1" dirty="0"/>
                        <a:t>Api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c19c16e82898cc7627f4e02e485861de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3830114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7C8F38A-6EFE-D202-7B15-B88EFE84BB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3" y="1233673"/>
            <a:ext cx="2511910" cy="540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29196118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3352800" cy="742297"/>
          </a:xfrm>
        </p:spPr>
        <p:txBody>
          <a:bodyPr/>
          <a:lstStyle/>
          <a:p>
            <a:r>
              <a:rPr lang="en-IN" dirty="0"/>
              <a:t>FEEDS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721360" y="643681"/>
            <a:ext cx="104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Providing Farmers With A Platform to build Wide Network And Share Innovation Ideas.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20E9B6A-3EE4-1E95-5379-EFF63F927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764" b="1858"/>
          <a:stretch/>
        </p:blipFill>
        <p:spPr bwMode="auto">
          <a:xfrm>
            <a:off x="721360" y="1082244"/>
            <a:ext cx="2602364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528A024-2ED8-8219-6B25-9713D82DFD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600" b="1974"/>
          <a:stretch/>
        </p:blipFill>
        <p:spPr bwMode="auto">
          <a:xfrm>
            <a:off x="3597891" y="1082244"/>
            <a:ext cx="2572835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4FEDD3-A831-21AB-59B4-EA9DAA7E7A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551" b="1550"/>
          <a:stretch/>
        </p:blipFill>
        <p:spPr bwMode="auto">
          <a:xfrm>
            <a:off x="6444893" y="1082244"/>
            <a:ext cx="2587123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B7E5E91D-045B-3552-A153-AA8B0EE1F1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928" b="2605"/>
          <a:stretch/>
        </p:blipFill>
        <p:spPr bwMode="auto">
          <a:xfrm>
            <a:off x="9306183" y="1082244"/>
            <a:ext cx="2656554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148200263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7FFAD49-D63F-093C-8146-08E62DD36A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580" b="2001"/>
          <a:stretch/>
        </p:blipFill>
        <p:spPr bwMode="auto">
          <a:xfrm>
            <a:off x="400404" y="729000"/>
            <a:ext cx="2628557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143FB7B-8D0F-F17E-ED37-4EB350D869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627" b="2136"/>
          <a:stretch/>
        </p:blipFill>
        <p:spPr bwMode="auto">
          <a:xfrm>
            <a:off x="3490277" y="729000"/>
            <a:ext cx="2605723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868F8F4-999B-1F83-405D-AD633E7664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811" b="2175"/>
          <a:stretch/>
        </p:blipFill>
        <p:spPr bwMode="auto">
          <a:xfrm>
            <a:off x="6557316" y="729000"/>
            <a:ext cx="2584155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BB9DA9A-2509-FAA7-AB44-3EB2853C7C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023" b="2393"/>
          <a:stretch/>
        </p:blipFill>
        <p:spPr bwMode="auto">
          <a:xfrm>
            <a:off x="9409934" y="729000"/>
            <a:ext cx="2595995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168737210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8C4EABA-E9B8-61B3-2A04-FAA125E61A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023" b="2816"/>
          <a:stretch/>
        </p:blipFill>
        <p:spPr bwMode="auto">
          <a:xfrm>
            <a:off x="409368" y="729000"/>
            <a:ext cx="2662872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BDBAFD7-6A2C-4E0D-1622-AEA16CEA5B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869" b="2398"/>
          <a:stretch/>
        </p:blipFill>
        <p:spPr bwMode="auto">
          <a:xfrm>
            <a:off x="3369669" y="729000"/>
            <a:ext cx="2619555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A787062-C345-B5E8-BC3F-082A71D8CE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15" t="4658" r="-215" b="2329"/>
          <a:stretch/>
        </p:blipFill>
        <p:spPr bwMode="auto">
          <a:xfrm>
            <a:off x="6393429" y="729000"/>
            <a:ext cx="2611982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B2ACC82-2611-5470-1C40-A4EB6108C17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259" b="1482"/>
          <a:stretch/>
        </p:blipFill>
        <p:spPr bwMode="auto">
          <a:xfrm>
            <a:off x="9337898" y="729000"/>
            <a:ext cx="2577665" cy="540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4278086119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234BBBE-D6F1-EF05-F53D-D14992D402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947" b="2552"/>
          <a:stretch/>
        </p:blipFill>
        <p:spPr bwMode="auto">
          <a:xfrm>
            <a:off x="3215321" y="729000"/>
            <a:ext cx="2598200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3BB942F-1711-D9BE-2672-AA29F62BAD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815" b="2854"/>
          <a:stretch/>
        </p:blipFill>
        <p:spPr bwMode="auto">
          <a:xfrm>
            <a:off x="6378481" y="729000"/>
            <a:ext cx="2605723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3534569638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3352800" cy="742297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IN" dirty="0"/>
              <a:t>Hats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721360" y="643681"/>
            <a:ext cx="1049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Farmers can chat with any user in real-time using chat feature.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658A448-E34B-7D83-9CB4-B6312E89D9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234" b="2821"/>
          <a:stretch/>
        </p:blipFill>
        <p:spPr bwMode="auto">
          <a:xfrm>
            <a:off x="721360" y="1199495"/>
            <a:ext cx="2613737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CF82BC9-5620-F417-3243-F75E488A04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948" b="1866"/>
          <a:stretch/>
        </p:blipFill>
        <p:spPr bwMode="auto">
          <a:xfrm>
            <a:off x="3663557" y="1199495"/>
            <a:ext cx="2579363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332C1E7-82C2-7C55-F331-5A3C7FB8D9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889" b="2500"/>
          <a:stretch/>
        </p:blipFill>
        <p:spPr bwMode="auto">
          <a:xfrm>
            <a:off x="6571380" y="1199495"/>
            <a:ext cx="2595590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D46DDBD-93AE-FD05-4A90-A8A28AC21C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71" t="3504" r="71" b="1954"/>
          <a:stretch/>
        </p:blipFill>
        <p:spPr bwMode="auto">
          <a:xfrm>
            <a:off x="9513610" y="1199495"/>
            <a:ext cx="2570262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419236064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61192"/>
            <a:ext cx="10093064" cy="847696"/>
          </a:xfrm>
        </p:spPr>
        <p:txBody>
          <a:bodyPr/>
          <a:lstStyle/>
          <a:p>
            <a:r>
              <a:rPr lang="en-US" sz="3200" dirty="0"/>
              <a:t>Hardware &amp; Software Requirements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="" xmlns:a16="http://schemas.microsoft.com/office/drawing/2014/main" id="{E791831D-5B80-C348-4F8F-400EFA11A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86012434"/>
              </p:ext>
            </p:extLst>
          </p:nvPr>
        </p:nvGraphicFramePr>
        <p:xfrm>
          <a:off x="375920" y="1308946"/>
          <a:ext cx="8128000" cy="260997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3398433460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7695039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</a:t>
                      </a:r>
                      <a:r>
                        <a:rPr lang="en-IN" sz="18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requirement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032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39700">
                        <a:lnSpc>
                          <a:spcPct val="115000"/>
                        </a:lnSpc>
                        <a:spcBef>
                          <a:spcPts val="35"/>
                        </a:spcBef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</a:t>
                      </a:r>
                      <a:r>
                        <a:rPr lang="en-US" sz="1200" b="1" kern="100" spc="-4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System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15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Android OS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63432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39700">
                        <a:lnSpc>
                          <a:spcPct val="115000"/>
                        </a:lnSpc>
                        <a:spcBef>
                          <a:spcPts val="10"/>
                        </a:spcBef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Software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15000"/>
                        </a:lnSpc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Android Studio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83424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39700">
                        <a:lnSpc>
                          <a:spcPct val="115000"/>
                        </a:lnSpc>
                        <a:spcBef>
                          <a:spcPts val="10"/>
                        </a:spcBef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Front</a:t>
                      </a:r>
                      <a:r>
                        <a:rPr lang="en-US" sz="1200" b="1" kern="100" spc="-15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15000"/>
                        </a:lnSpc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Extensive Markup Language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282982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39700">
                        <a:lnSpc>
                          <a:spcPct val="115000"/>
                        </a:lnSpc>
                        <a:spcBef>
                          <a:spcPts val="10"/>
                        </a:spcBef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Back</a:t>
                      </a:r>
                      <a:r>
                        <a:rPr lang="en-US" sz="1200" b="1" kern="100" spc="-3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15000"/>
                        </a:lnSpc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Java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760972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39700">
                        <a:lnSpc>
                          <a:spcPct val="115000"/>
                        </a:lnSpc>
                        <a:spcBef>
                          <a:spcPts val="10"/>
                        </a:spcBef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Browser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15000"/>
                        </a:lnSpc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Google</a:t>
                      </a:r>
                      <a:r>
                        <a:rPr lang="en-US" sz="1200" b="1" kern="100" spc="-2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Chrome, Brave, Microsoft Edge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90732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39700">
                        <a:lnSpc>
                          <a:spcPct val="115000"/>
                        </a:lnSpc>
                        <a:spcBef>
                          <a:spcPts val="10"/>
                        </a:spcBef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Database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15000"/>
                        </a:lnSpc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Firebase Database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949615332"/>
                  </a:ext>
                </a:extLst>
              </a:tr>
            </a:tbl>
          </a:graphicData>
        </a:graphic>
      </p:graphicFrame>
      <p:graphicFrame>
        <p:nvGraphicFramePr>
          <p:cNvPr id="3" name="Table 8">
            <a:extLst>
              <a:ext uri="{FF2B5EF4-FFF2-40B4-BE49-F238E27FC236}">
                <a16:creationId xmlns="" xmlns:a16="http://schemas.microsoft.com/office/drawing/2014/main" id="{7DA1289E-2EAB-FF7A-8B24-38724D721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54357390"/>
              </p:ext>
            </p:extLst>
          </p:nvPr>
        </p:nvGraphicFramePr>
        <p:xfrm>
          <a:off x="375920" y="4041428"/>
          <a:ext cx="8128000" cy="149745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3398433460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7695039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Hardware requirement </a:t>
                      </a:r>
                      <a:endParaRPr lang="en-IN" sz="18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0325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39700">
                        <a:lnSpc>
                          <a:spcPct val="115000"/>
                        </a:lnSpc>
                        <a:spcBef>
                          <a:spcPts val="10"/>
                        </a:spcBef>
                      </a:pPr>
                      <a:r>
                        <a:rPr lang="en-US" sz="1200" b="1" kern="100" spc="-1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Processor</a:t>
                      </a:r>
                      <a:endParaRPr lang="en-IN" sz="1200" kern="1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15000"/>
                        </a:lnSpc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2Ghz</a:t>
                      </a:r>
                      <a:r>
                        <a:rPr lang="en-US" sz="1200" b="1" kern="100" spc="-5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kern="100" spc="-1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Processor.</a:t>
                      </a:r>
                      <a:endParaRPr lang="en-IN" sz="1200" kern="1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63432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39700">
                        <a:lnSpc>
                          <a:spcPct val="115000"/>
                        </a:lnSpc>
                      </a:pPr>
                      <a:r>
                        <a:rPr lang="en-US" sz="1200" b="1" kern="100" spc="-25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RAM</a:t>
                      </a:r>
                      <a:endParaRPr lang="en-IN" sz="1200" kern="1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15000"/>
                        </a:lnSpc>
                      </a:pPr>
                      <a:r>
                        <a:rPr lang="en-US" sz="1200" b="1" kern="100" spc="-25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2GB</a:t>
                      </a:r>
                      <a:endParaRPr lang="en-IN" sz="1200" kern="1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83424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39700">
                        <a:lnSpc>
                          <a:spcPct val="115000"/>
                        </a:lnSpc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Memory</a:t>
                      </a:r>
                      <a:r>
                        <a:rPr lang="en-US" sz="1200" b="1" kern="100" spc="-2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kern="100" spc="-1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Storage</a:t>
                      </a:r>
                      <a:endParaRPr lang="en-IN" sz="1200" kern="1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15000"/>
                        </a:lnSpc>
                      </a:pPr>
                      <a:r>
                        <a:rPr lang="en-US" sz="1200" b="1" kern="100" spc="-1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512MB</a:t>
                      </a:r>
                      <a:endParaRPr lang="en-IN" sz="12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282982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79872536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8374596" cy="742297"/>
          </a:xfrm>
        </p:spPr>
        <p:txBody>
          <a:bodyPr/>
          <a:lstStyle/>
          <a:p>
            <a:r>
              <a:rPr lang="en-IN" dirty="0"/>
              <a:t>VACANCY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314959" y="728063"/>
            <a:ext cx="1111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Get rid of Searching Labor By Calling each one in network As you Can find Workers Across nation from one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581EC8A-B9FE-08C9-D826-534C335591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30" y="1261351"/>
            <a:ext cx="2524747" cy="540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3485E00-4586-2D28-9BDD-D1A62EF0DA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022" y="1261351"/>
            <a:ext cx="2518274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5F9A353-4D78-C53E-1396-5B2B5046DC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42" y="1261351"/>
            <a:ext cx="2509428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34619106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36FCC60-BF86-D417-A13A-237F1E763A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38" y="729000"/>
            <a:ext cx="2519814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409E64C-75C9-9887-034A-0FED0830F3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12" y="729000"/>
            <a:ext cx="2535036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F156D68-46F9-278A-C8A1-52EA4E4247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308" y="729000"/>
            <a:ext cx="2563514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20041677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r>
              <a:rPr lang="en-IN" dirty="0"/>
              <a:t>Labour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314959" y="728063"/>
            <a:ext cx="1111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No need to keep Record of Paid Wages In Book As this Module Notify Both Labour and Worker With Paid Wages.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EE4CE2C-A7AC-AABF-BE76-2B4575BFF3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84" y="1123756"/>
            <a:ext cx="2532875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E21A98C-2226-3221-E7D5-255765AE96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125" b="2125"/>
          <a:stretch>
            <a:fillRect/>
          </a:stretch>
        </p:blipFill>
        <p:spPr>
          <a:xfrm>
            <a:off x="3340193" y="1123756"/>
            <a:ext cx="2613349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1ED0D44-3250-502A-273D-A940DCEA36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976" y="1123756"/>
            <a:ext cx="2561718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F2F3B67-E250-672D-15B5-47E8B18B3E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128" y="1123756"/>
            <a:ext cx="2509732" cy="54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435207607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72609"/>
            <a:ext cx="9022080" cy="1357916"/>
          </a:xfrm>
        </p:spPr>
        <p:txBody>
          <a:bodyPr/>
          <a:lstStyle/>
          <a:p>
            <a:pPr algn="l"/>
            <a:r>
              <a:rPr lang="en-IN" dirty="0"/>
              <a:t>Resell module</a:t>
            </a:r>
            <a:br>
              <a:rPr lang="en-IN" dirty="0"/>
            </a:br>
            <a:r>
              <a:rPr lang="en-IN" dirty="0"/>
              <a:t>inter-user commerce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203200" y="1363256"/>
            <a:ext cx="11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Farmers are free to sell-buy their agriculture needs or agriculture products by communicating with each others(primarily by call or message). </a:t>
            </a:r>
          </a:p>
          <a:p>
            <a:r>
              <a:rPr lang="en-IN" dirty="0">
                <a:solidFill>
                  <a:schemeClr val="accent6"/>
                </a:solidFill>
              </a:rPr>
              <a:t>There are other 3 sub Module: Animals ,Foods ,Equipment.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04BD438-C75E-1FF8-0E69-5452D6A290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896" y="2481881"/>
            <a:ext cx="1951673" cy="41790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84711811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ANIMALS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111760" y="709923"/>
            <a:ext cx="1111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It provide platform to make trade of animal across nation from your mobile, Wide variety of species are available.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3AC28B9-88B6-C711-3AC6-09CF708C6F4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350" y="1240080"/>
            <a:ext cx="2520000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0847B30-92F9-9366-75E7-95267DB10AA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0158" y="1240080"/>
            <a:ext cx="2520000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0C1B748-9756-B3B4-E2E6-03CD2369687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12966" y="1240080"/>
            <a:ext cx="2526597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E84B7AB-53F7-DD25-CDB2-AF40C023E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371" y="1240080"/>
            <a:ext cx="2607531" cy="5400000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82203839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FA56457-FAE6-5FCA-5C44-1E9FB07CA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16" y="729000"/>
            <a:ext cx="2616781" cy="5400000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CBC86ED-C0B9-35A0-F9BE-8570DE9A9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500" y="729000"/>
            <a:ext cx="2564094" cy="5400000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DDB60D9-376B-C3F0-74DD-1BBDD079B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97" y="729000"/>
            <a:ext cx="2555518" cy="5400000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5F433DA-28C0-D5F1-C52A-ADF718BCC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652" y="729000"/>
            <a:ext cx="2530132" cy="5400000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3601444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EEBCE33-4057-1382-B4BF-52B73E19950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394" y="729000"/>
            <a:ext cx="2551450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593FC5A-ED13-7EC1-38BF-C52D139549E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59829" y="729000"/>
            <a:ext cx="2544239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2C0249C-4D1F-3B6E-E867-F7AE20276B2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66605" y="729000"/>
            <a:ext cx="2572898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7121456-6376-C947-00FB-A5E3BF24342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02040" y="729000"/>
            <a:ext cx="2565566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55640115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Cultivation product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193040" y="741319"/>
            <a:ext cx="1111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Direct sell your farm product without any middle-man.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87B751E-97F0-D2B2-F3D2-0DA40901275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161" y="1260624"/>
            <a:ext cx="2520000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AB35DC5-B8C6-1A7E-DCBF-E53BD237CE1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26408" y="1260624"/>
            <a:ext cx="2581366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D9E3372-FAC6-01AC-9EA6-4495D513AE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4228" y="1260624"/>
            <a:ext cx="2520000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FC09F95-DE5D-34C6-3BF6-C034A985B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500" y="1260624"/>
            <a:ext cx="2525950" cy="5400000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18356272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01611CA-27C6-E794-649B-015B4F03E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62" y="729000"/>
            <a:ext cx="2503311" cy="5400000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D64E6DA-9807-C03B-3AB8-B233DABC6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71" y="729000"/>
            <a:ext cx="2542762" cy="5400000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4F3E672-FAEF-4ED4-5957-63616B9B3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831" y="729000"/>
            <a:ext cx="2728929" cy="5400000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455486C-9FFB-A603-5E37-8CCEA65CA22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2758" y="729000"/>
            <a:ext cx="2537544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79394509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04B9A76-BA3A-AF9F-6370-B78425F2ECF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729000"/>
            <a:ext cx="2535808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AEB2E7-B164-97DE-73F6-26F786D4631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4276" y="729000"/>
            <a:ext cx="2535808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68E69A8-E881-D7ED-654B-941C3A09C60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93312" y="729000"/>
            <a:ext cx="2555285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4500186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5C97AC-BFCE-F0AA-E683-CD4685E3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549342"/>
            <a:ext cx="10671048" cy="1459858"/>
          </a:xfrm>
        </p:spPr>
        <p:txBody>
          <a:bodyPr/>
          <a:lstStyle/>
          <a:p>
            <a:r>
              <a:rPr lang="en-IN" dirty="0"/>
              <a:t>Application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C0FD9F4-B74C-BD5B-554A-157862149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="" xmlns:a16="http://schemas.microsoft.com/office/drawing/2014/main" id="{EF9CAAE3-03C0-69CA-5D84-AE6A00CB0C0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67017A9B-FBF6-810D-A13B-E79694777B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USER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3A4C505-736A-D1A4-4433-A5B44BA2DA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User is a pioneer of this Application.</a:t>
            </a:r>
          </a:p>
          <a:p>
            <a:r>
              <a:rPr lang="en-IN" dirty="0"/>
              <a:t>As User is involved in All Application Transaction.</a:t>
            </a:r>
          </a:p>
          <a:p>
            <a:r>
              <a:rPr lang="en-IN" dirty="0"/>
              <a:t>They May Add ,Alter ,Delete Their Personal Data.</a:t>
            </a:r>
          </a:p>
          <a:p>
            <a:r>
              <a:rPr lang="en-IN" dirty="0"/>
              <a:t>User can Also Perform  Inter User Communication </a:t>
            </a:r>
          </a:p>
          <a:p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F9B65BF-830B-EEF3-B124-C4244ECE6E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ADMIN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4BB2627-2100-FA6A-65B8-7ABAB8ECAD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N" dirty="0"/>
              <a:t>Admin is a responsible for Regulation of Application.</a:t>
            </a:r>
          </a:p>
          <a:p>
            <a:r>
              <a:rPr lang="en-IN" dirty="0"/>
              <a:t>He has Full Rights to View/Destroy User Data.</a:t>
            </a:r>
          </a:p>
          <a:p>
            <a:r>
              <a:rPr lang="en-IN" dirty="0"/>
              <a:t>Transaction of Ecommerce Module is Handled By Admin.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="" xmlns:a16="http://schemas.microsoft.com/office/drawing/2014/main" id="{46E529EB-2D86-CB53-5319-D768F870236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85" b="85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D8852822-C33D-2D6B-0D3E-D3C8BC39F3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APIS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102497C-742A-B5C1-8C73-43BECCC881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N" dirty="0"/>
              <a:t>Application Deals With multiple API provider to Fetch Realtime Weather and provide consultancy to user and online payment.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="" xmlns:a16="http://schemas.microsoft.com/office/drawing/2014/main" id="{2CB82DA0-3CA7-E3F9-D901-9263130F097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3298287129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Tools &amp; Accessories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193040" y="741319"/>
            <a:ext cx="1111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Get your old tools sold quickly – helpful for farmer with low budget as they get necessary tool at cheap price.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05431EE-08FA-B018-4200-F492B1F6F5E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93" y="1261351"/>
            <a:ext cx="2520000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1F6613B-AB73-4E9E-EE1D-A4B0D5837BF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335" y="1261351"/>
            <a:ext cx="2520000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0F06FDB-A0E7-D715-7D7C-08D085C8C96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6667" y="1261351"/>
            <a:ext cx="2520000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84F0CB7F-2626-DD01-F3FA-6A2E1A9F8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999" y="1261351"/>
            <a:ext cx="2551252" cy="5400000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63437509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2E433AD-E8A0-249B-ECCC-8B924DC55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934" y="729000"/>
            <a:ext cx="2590169" cy="5400000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B741D9B-5D39-46CE-A244-C1A9468AD5A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8346" y="729000"/>
            <a:ext cx="2556138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C1ADBB4-5549-BFA7-40D6-6DC168101E6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5458" y="729000"/>
            <a:ext cx="2555711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279543458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E commerce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314959" y="728063"/>
            <a:ext cx="1111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Farmer cam buy all the product of their need from this shop this shop is regulated by admin.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6AADAD2-C059-56FC-2AA5-B62F53D724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9052" y="1268655"/>
            <a:ext cx="2631293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466963D-A12E-AD8C-0458-54E21B22C28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4707" y="1268655"/>
            <a:ext cx="2631293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D123D59-785C-C560-1001-6E72E549C02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t="1137"/>
          <a:stretch>
            <a:fillRect/>
          </a:stretch>
        </p:blipFill>
        <p:spPr>
          <a:xfrm>
            <a:off x="6520362" y="1268655"/>
            <a:ext cx="2628155" cy="540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3489AE0-3962-202E-1239-23F2BF654C1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46607" y="1268655"/>
            <a:ext cx="2645393" cy="540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894371477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87348B-FAD9-9D91-9B05-382DB960909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417" y="729000"/>
            <a:ext cx="2637642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A2F3069-B0D6-D04C-FB4F-2F5E6F2A9FA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6751" y="729000"/>
            <a:ext cx="2730010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76B8F0F-6A9B-FF78-7B48-E722CFA0DAA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35453" y="729000"/>
            <a:ext cx="2592952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80160881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BBE50D8-7075-0C76-FBF4-BF231830D6A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9741" y="769341"/>
            <a:ext cx="2766655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A6813FE-8098-9EF4-2591-71324A831E0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94299" y="769341"/>
            <a:ext cx="2627679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77BD49E-0D2C-AFC4-F7A2-F5E838C45BE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t="1152" r="-53"/>
          <a:stretch>
            <a:fillRect/>
          </a:stretch>
        </p:blipFill>
        <p:spPr>
          <a:xfrm>
            <a:off x="6369881" y="769341"/>
            <a:ext cx="2664764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D5CD038-B6EE-2108-737B-D08FE3B9A21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82548" y="769341"/>
            <a:ext cx="2663348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99361604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Order History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314959" y="728063"/>
            <a:ext cx="1111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User may see their order history from here.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77B6212-BFC8-581B-7E91-76FED2BCEE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6301" y="1097395"/>
            <a:ext cx="2645656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BF76115-34A3-C327-3924-B2AFA0A7B19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1010" y="1097395"/>
            <a:ext cx="2663777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9246D30-FE45-1BE2-94B0-5E485B90A1B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64760" y="1097395"/>
            <a:ext cx="2631293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81175666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Navigation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111760" y="730647"/>
            <a:ext cx="1111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User Can Navigate to Different Option From here.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9F98F2B-FA0A-6CB5-CE8C-A66D2D760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4" y="1236362"/>
            <a:ext cx="2546786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383D7E9-9A40-ED48-B294-6B2D748A03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278" y="1236362"/>
            <a:ext cx="2557015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9883347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Edit profile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111760" y="730647"/>
            <a:ext cx="1111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User can edit their profile any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5D24E0D-0089-F9EE-94F4-8C9864397C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3" y="1295549"/>
            <a:ext cx="2585798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5E7773C-2D8D-EA08-6B48-3540FA6C6F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564" y="1295549"/>
            <a:ext cx="2589436" cy="540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3394ED7-7E35-4495-12A9-8B42E6F601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675" y="1295549"/>
            <a:ext cx="2547868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85086546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Government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111760" y="730647"/>
            <a:ext cx="1111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Users can get information about various government scheme and their web pages.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674C2CA-F9E7-5191-DD42-AF614AF703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79" y="1191800"/>
            <a:ext cx="2610332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DC885FB-0C7A-A382-1E2A-F75694BEFD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39" y="1191800"/>
            <a:ext cx="2612261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47552490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Farmers friend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111760" y="730647"/>
            <a:ext cx="1111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User can ask all their query to our A.I. guide.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8A8C6D7-51C4-A98B-D746-07C18B30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5" y="1371950"/>
            <a:ext cx="2518137" cy="54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aphicFrame>
        <p:nvGraphicFramePr>
          <p:cNvPr id="8" name="Table 13">
            <a:extLst>
              <a:ext uri="{FF2B5EF4-FFF2-40B4-BE49-F238E27FC236}">
                <a16:creationId xmlns="" xmlns:a16="http://schemas.microsoft.com/office/drawing/2014/main" id="{FEF200C7-5C42-9009-650E-2697D9F46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32616968"/>
              </p:ext>
            </p:extLst>
          </p:nvPr>
        </p:nvGraphicFramePr>
        <p:xfrm>
          <a:off x="3298024" y="1715348"/>
          <a:ext cx="8768470" cy="974231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384235">
                  <a:extLst>
                    <a:ext uri="{9D8B030D-6E8A-4147-A177-3AD203B41FA5}">
                      <a16:colId xmlns="" xmlns:a16="http://schemas.microsoft.com/office/drawing/2014/main" val="618593212"/>
                    </a:ext>
                  </a:extLst>
                </a:gridCol>
                <a:gridCol w="4384235">
                  <a:extLst>
                    <a:ext uri="{9D8B030D-6E8A-4147-A177-3AD203B41FA5}">
                      <a16:colId xmlns="" xmlns:a16="http://schemas.microsoft.com/office/drawing/2014/main" val="3387043936"/>
                    </a:ext>
                  </a:extLst>
                </a:gridCol>
              </a:tblGrid>
              <a:tr h="395111">
                <a:tc>
                  <a:txBody>
                    <a:bodyPr/>
                    <a:lstStyle/>
                    <a:p>
                      <a:r>
                        <a:rPr lang="en-IN" dirty="0"/>
                        <a:t>Api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Gemini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26462641"/>
                  </a:ext>
                </a:extLst>
              </a:tr>
              <a:tr h="395111">
                <a:tc>
                  <a:txBody>
                    <a:bodyPr/>
                    <a:lstStyle/>
                    <a:p>
                      <a:r>
                        <a:rPr lang="en-IN" b="1" dirty="0"/>
                        <a:t>Api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AIzaSyA-kKjqQcNczyyUIQwuLrVQkmbOxjGNMPQ</a:t>
                      </a:r>
                      <a:endParaRPr lang="en-IN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38301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89462336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2020973"/>
            <a:ext cx="5455158" cy="1933194"/>
          </a:xfrm>
        </p:spPr>
        <p:txBody>
          <a:bodyPr/>
          <a:lstStyle/>
          <a:p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FLOW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846B94F-A408-CDCA-D4A3-D7A58856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362" y="0"/>
            <a:ext cx="1485275" cy="1485275"/>
          </a:xfrm>
          <a:prstGeom prst="ellipse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0810254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Other feature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111760" y="730647"/>
            <a:ext cx="1111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We give users a wide variety of option to reach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8C6D39C-6DB3-5944-6B37-68F22F9B7B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40" y="1128924"/>
            <a:ext cx="2534904" cy="54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83342D9-4925-8766-ADC3-EADFE9BE13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781" y="1128924"/>
            <a:ext cx="2525881" cy="54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84BF79B-FD85-F095-37F9-BBC96B111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99" y="1128924"/>
            <a:ext cx="2527700" cy="54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17293766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315CA5-5E90-4A4A-7E60-2868B4DD8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2.admin side</a:t>
            </a:r>
          </a:p>
        </p:txBody>
      </p:sp>
    </p:spTree>
    <p:extLst>
      <p:ext uri="{BB962C8B-B14F-4D97-AF65-F5344CB8AC3E}">
        <p14:creationId xmlns="" xmlns:p14="http://schemas.microsoft.com/office/powerpoint/2010/main" val="3420404163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ADMIN PANEL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111760" y="730647"/>
            <a:ext cx="1111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This option is only for admins and so admin option will be visible to them only.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F63D4F5-7692-03A3-6494-80328FDD62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1" y="1241761"/>
            <a:ext cx="2505021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E48AB6B-2A76-7E3D-1CFA-37E6B8EA9C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417" y="1241761"/>
            <a:ext cx="2519876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6A26318-87CB-D490-316F-9DCA18B50C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998" y="1241761"/>
            <a:ext cx="2513777" cy="540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4235518693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User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111760" y="730647"/>
            <a:ext cx="1111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This module enables admin to view registered user and view data related to individual user. Admin is free to alter data.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9150C03-666C-7C09-57F6-8F00A0597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75" y="1376978"/>
            <a:ext cx="2530610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6D22C8F-99B9-797D-503B-D0E72F6FAA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052" y="1371950"/>
            <a:ext cx="2595241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1583ACA-6526-311F-E2CB-1C85F68843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60" y="1371950"/>
            <a:ext cx="2522607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4175987483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Government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111760" y="730647"/>
            <a:ext cx="1111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Admin can see existing government scheme, delete them and can add new scheme.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A4915B4-6FA0-8CED-06D1-2F607EAF5E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9" y="1241761"/>
            <a:ext cx="2556087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D63873F-34FE-36F4-6566-FEA061703D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510" b="1510"/>
          <a:stretch>
            <a:fillRect/>
          </a:stretch>
        </p:blipFill>
        <p:spPr>
          <a:xfrm>
            <a:off x="3367087" y="1241761"/>
            <a:ext cx="2628155" cy="540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D9223D2-9E0C-E7B3-6494-A2078D5B54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13" y="1241761"/>
            <a:ext cx="2617333" cy="540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A305471-1217-6949-2E8C-7491D6DD99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517" y="1241761"/>
            <a:ext cx="2516626" cy="54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386345322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news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111760" y="730647"/>
            <a:ext cx="1111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Admin is responsible for publishing and maintaining the latest news.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969D56B-1B5C-20F8-531A-8027680D67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" y="1249157"/>
            <a:ext cx="2605396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609CB55-E95C-36E1-D41D-A71277C3C2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06" y="1249157"/>
            <a:ext cx="2599721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7E84870-B02C-6D3E-CE1F-3BAB647EB1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03" b="603"/>
          <a:stretch>
            <a:fillRect/>
          </a:stretch>
        </p:blipFill>
        <p:spPr>
          <a:xfrm>
            <a:off x="6323107" y="1249157"/>
            <a:ext cx="2628155" cy="540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07FAB28-9BF7-4DE8-138C-56F42C5804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642" y="1249157"/>
            <a:ext cx="2525763" cy="54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269550321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View orders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111760" y="730647"/>
            <a:ext cx="1111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 Admin can view Date wise orders of Product.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AF32BD3-E7A4-8334-7AE2-417B42BA8E2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9032" y="1288245"/>
            <a:ext cx="2643124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1F07E55-FF6D-FB23-A855-2452BF6876D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2934" y="1288245"/>
            <a:ext cx="2623624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6FE082E-06F2-E284-7804-A3276EA2BD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336" y="1288245"/>
            <a:ext cx="2519456" cy="54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AAA8FBF-309D-E68C-2803-CF87494AC94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8696" y="1288245"/>
            <a:ext cx="2599558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869132337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MANAGE Product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111760" y="730647"/>
            <a:ext cx="1111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Admin can live Products on E commerce store.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1EEE64-0257-ED97-8347-3F065E27707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794" y="1128924"/>
            <a:ext cx="2599558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C0299BE-10E8-32F3-614D-D2DF49BF772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4323" y="1128924"/>
            <a:ext cx="2621826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8EB2A8D-58B9-08BD-6860-DB6FE34F6F7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0" y="1128924"/>
            <a:ext cx="2641284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4AA38BF-FF9F-6421-9294-D56B6AE423A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43973" y="1128924"/>
            <a:ext cx="2589004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03063630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BD2A752-F7FE-1C63-FF33-88329B784B3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9405" y="729000"/>
            <a:ext cx="2599558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6E3A2C2-A2AB-7EB9-D803-1AFA82F2C28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9146" y="729000"/>
            <a:ext cx="2631293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1DD36D6-E76B-D1CD-68A7-2D9C8ACD01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29000"/>
            <a:ext cx="2527849" cy="54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E5612D6-D980-0C39-DC62-468CDD49AB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10" y="729000"/>
            <a:ext cx="2535542" cy="54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342516133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View Resell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111760" y="730647"/>
            <a:ext cx="1111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 Admin Has Power to view all the item uploaded in resell section. Also admin can alter/delete resell data.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2B645AC-07F3-8F1F-1FED-2422AD7303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97" y="1128924"/>
            <a:ext cx="2537137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6D32C43-0D2F-8594-33AF-7DAA5CB941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927" y="1128924"/>
            <a:ext cx="2522106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9768DE5-CC7E-5895-7770-6BC381995A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526" y="1128924"/>
            <a:ext cx="2524145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F2850063-6CE1-F7EC-D8AF-CDAA23AC23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164" y="1128924"/>
            <a:ext cx="2523302" cy="54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47212218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28347"/>
            <a:ext cx="6140759" cy="742297"/>
          </a:xfrm>
        </p:spPr>
        <p:txBody>
          <a:bodyPr/>
          <a:lstStyle/>
          <a:p>
            <a:pPr algn="l"/>
            <a:r>
              <a:rPr lang="en-IN" dirty="0"/>
              <a:t>Context </a:t>
            </a:r>
            <a:br>
              <a:rPr lang="en-IN" dirty="0"/>
            </a:br>
            <a:r>
              <a:rPr lang="en-IN" dirty="0"/>
              <a:t>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 descr="0_context.draw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92" y="457199"/>
            <a:ext cx="5497830" cy="63149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72069317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IN" dirty="0"/>
              <a:t>Add admin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08C578-B9AA-578F-7B5E-60298D71AD55}"/>
              </a:ext>
            </a:extLst>
          </p:cNvPr>
          <p:cNvSpPr txBox="1"/>
          <p:nvPr/>
        </p:nvSpPr>
        <p:spPr>
          <a:xfrm>
            <a:off x="111760" y="730647"/>
            <a:ext cx="1111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Existing admin can add new admin.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34A0CA5-554E-4644-447F-5D28AA0303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62" y="1222094"/>
            <a:ext cx="2641249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992DFE4-EF8A-F793-9298-53C5A85166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49" y="1222094"/>
            <a:ext cx="2714821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DBF0FE9-4DB2-9755-94BF-091ABD30E4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08" y="1222094"/>
            <a:ext cx="2719932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181850173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701702"/>
            <a:ext cx="7439243" cy="1309978"/>
          </a:xfrm>
        </p:spPr>
        <p:txBody>
          <a:bodyPr/>
          <a:lstStyle/>
          <a:p>
            <a:r>
              <a:rPr lang="en-US" dirty="0"/>
              <a:t>System </a:t>
            </a:r>
            <a:br>
              <a:rPr lang="en-US" dirty="0"/>
            </a:br>
            <a:r>
              <a:rPr lang="en-US" dirty="0"/>
              <a:t>Limitation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CE3C1BFF-2275-1E7D-0604-E6F5CFEC0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6784" y="2166112"/>
            <a:ext cx="3803992" cy="3684588"/>
          </a:xfrm>
        </p:spPr>
        <p:txBody>
          <a:bodyPr/>
          <a:lstStyle/>
          <a:p>
            <a:r>
              <a:rPr lang="en-US" dirty="0"/>
              <a:t>Limited Image Upload</a:t>
            </a:r>
          </a:p>
          <a:p>
            <a:r>
              <a:rPr lang="en-US" dirty="0"/>
              <a:t>Language Support</a:t>
            </a:r>
          </a:p>
          <a:p>
            <a:r>
              <a:rPr lang="en-US" dirty="0"/>
              <a:t>Data Security</a:t>
            </a:r>
          </a:p>
          <a:p>
            <a:r>
              <a:rPr lang="en-US" dirty="0"/>
              <a:t>Payment Options</a:t>
            </a:r>
          </a:p>
          <a:p>
            <a:r>
              <a:rPr lang="en-US" dirty="0"/>
              <a:t>Admin Notification System</a:t>
            </a:r>
          </a:p>
          <a:p>
            <a:r>
              <a:rPr lang="en-US" dirty="0"/>
              <a:t>Personalized Data Filtering</a:t>
            </a:r>
          </a:p>
          <a:p>
            <a:r>
              <a:rPr lang="en-US" dirty="0"/>
              <a:t>E-commerce Store Functionality</a:t>
            </a:r>
          </a:p>
          <a:p>
            <a:r>
              <a:rPr lang="en-US" dirty="0"/>
              <a:t>Report Generation for Admin</a:t>
            </a:r>
          </a:p>
          <a:p>
            <a:r>
              <a:rPr lang="en-US" dirty="0"/>
              <a:t>Trust and Security in C-to-C Transactions</a:t>
            </a:r>
          </a:p>
        </p:txBody>
      </p:sp>
    </p:spTree>
    <p:extLst>
      <p:ext uri="{BB962C8B-B14F-4D97-AF65-F5344CB8AC3E}">
        <p14:creationId xmlns="" xmlns:p14="http://schemas.microsoft.com/office/powerpoint/2010/main" val="317028039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6" y="206188"/>
            <a:ext cx="6771902" cy="1424175"/>
          </a:xfrm>
        </p:spPr>
        <p:txBody>
          <a:bodyPr/>
          <a:lstStyle/>
          <a:p>
            <a:r>
              <a:rPr lang="en-US" dirty="0"/>
              <a:t>Future Enhancements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5D5F2E3-4851-1319-BC8D-EBE75B448273}"/>
              </a:ext>
            </a:extLst>
          </p:cNvPr>
          <p:cNvSpPr txBox="1"/>
          <p:nvPr/>
        </p:nvSpPr>
        <p:spPr>
          <a:xfrm>
            <a:off x="242047" y="1926522"/>
            <a:ext cx="61497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Expanded Language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Improved Data Security 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Refined Admin Notification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Personalized Data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Enhanced E-commerce Store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Advanced Reporting and Analytics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Trust and Security Mechanisms in C-to-C Transactions</a:t>
            </a:r>
            <a:endParaRPr lang="en-I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481817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888" y="2674949"/>
            <a:ext cx="4550664" cy="2453773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687181B-FB9D-E4E7-C1F1-0B40302EA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04" y="1685014"/>
            <a:ext cx="2661296" cy="2661296"/>
          </a:xfrm>
          <a:prstGeom prst="ellipse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0396242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37718C-3B78-2079-5DB6-5B85FDBF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86050"/>
            <a:ext cx="7660640" cy="742297"/>
          </a:xfrm>
        </p:spPr>
        <p:txBody>
          <a:bodyPr/>
          <a:lstStyle/>
          <a:p>
            <a:pPr algn="l"/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level(admin)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CC7186-8D7A-92F3-4896-E7F95FA6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 descr="1_admin.draw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301" y="701702"/>
            <a:ext cx="5662861" cy="60067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5116847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Geometric color block_Win32_LW_V5" id="{4FE3E7F2-DE97-43FB-9854-C2719499B15F}" vid="{37DF82F1-E382-44D9-A149-92ACBBF70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D542F6-3184-4387-BE39-8DA735EB55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117FA41-AE03-4A0A-A9B0-817CABD094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D6F65D-59DB-459C-812A-E954DE5F05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{E2685D25-FD95-4B23-BF6A-D8399DC3559A}tf78438558_win32</Template>
  <TotalTime>602</TotalTime>
  <Words>1817</Words>
  <Application>Microsoft Office PowerPoint</Application>
  <PresentationFormat>Custom</PresentationFormat>
  <Paragraphs>830</Paragraphs>
  <Slides>83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Custom</vt:lpstr>
      <vt:lpstr>AGRO CARE</vt:lpstr>
      <vt:lpstr>AGENDA</vt:lpstr>
      <vt:lpstr>introduction</vt:lpstr>
      <vt:lpstr>PRoJect PRofile</vt:lpstr>
      <vt:lpstr>Hardware &amp; Software Requirements</vt:lpstr>
      <vt:lpstr>Application Module</vt:lpstr>
      <vt:lpstr>DATA FLOW DIAGRAM</vt:lpstr>
      <vt:lpstr>Context  level</vt:lpstr>
      <vt:lpstr> 1st level(admin)</vt:lpstr>
      <vt:lpstr>user</vt:lpstr>
      <vt:lpstr>2nd level(admin) </vt:lpstr>
      <vt:lpstr>Slide 12</vt:lpstr>
      <vt:lpstr> </vt:lpstr>
      <vt:lpstr>2nd level(USER) </vt:lpstr>
      <vt:lpstr>Slide 15</vt:lpstr>
      <vt:lpstr>Slide 16</vt:lpstr>
      <vt:lpstr>Slide 17</vt:lpstr>
      <vt:lpstr>Slide 18</vt:lpstr>
      <vt:lpstr>ER DIAGRAM</vt:lpstr>
      <vt:lpstr>ER Diagram</vt:lpstr>
      <vt:lpstr>Database  Design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SYSTEM DESIGN</vt:lpstr>
      <vt:lpstr>1.User side</vt:lpstr>
      <vt:lpstr>Select language</vt:lpstr>
      <vt:lpstr>authentication</vt:lpstr>
      <vt:lpstr>News/weather data</vt:lpstr>
      <vt:lpstr>FEEDS</vt:lpstr>
      <vt:lpstr>Slide 46</vt:lpstr>
      <vt:lpstr>Slide 47</vt:lpstr>
      <vt:lpstr>Slide 48</vt:lpstr>
      <vt:lpstr>CHats</vt:lpstr>
      <vt:lpstr>VACANCY Management</vt:lpstr>
      <vt:lpstr>Slide 51</vt:lpstr>
      <vt:lpstr>Labour Management</vt:lpstr>
      <vt:lpstr>Resell module inter-user commerce</vt:lpstr>
      <vt:lpstr>ANIMALS</vt:lpstr>
      <vt:lpstr>Slide 55</vt:lpstr>
      <vt:lpstr>Slide 56</vt:lpstr>
      <vt:lpstr>Cultivation product</vt:lpstr>
      <vt:lpstr>Slide 58</vt:lpstr>
      <vt:lpstr>Slide 59</vt:lpstr>
      <vt:lpstr>Tools &amp; Accessories</vt:lpstr>
      <vt:lpstr>Slide 61</vt:lpstr>
      <vt:lpstr>E commerce</vt:lpstr>
      <vt:lpstr>Slide 63</vt:lpstr>
      <vt:lpstr>Slide 64</vt:lpstr>
      <vt:lpstr>Order History</vt:lpstr>
      <vt:lpstr>Navigation</vt:lpstr>
      <vt:lpstr>Edit profile</vt:lpstr>
      <vt:lpstr>Government scheme</vt:lpstr>
      <vt:lpstr>Farmers friend</vt:lpstr>
      <vt:lpstr>Other feature</vt:lpstr>
      <vt:lpstr>2.admin side</vt:lpstr>
      <vt:lpstr>ADMIN PANEL</vt:lpstr>
      <vt:lpstr>User list</vt:lpstr>
      <vt:lpstr>Government scheme</vt:lpstr>
      <vt:lpstr>news</vt:lpstr>
      <vt:lpstr>View orders</vt:lpstr>
      <vt:lpstr>MANAGE Product</vt:lpstr>
      <vt:lpstr>Slide 78</vt:lpstr>
      <vt:lpstr>View Resell</vt:lpstr>
      <vt:lpstr>Add admin</vt:lpstr>
      <vt:lpstr>System  Limitation</vt:lpstr>
      <vt:lpstr>Future Enhancements</vt:lpstr>
      <vt:lpstr>THANK YOU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AGRICULTURE MANAGEMENT Application</dc:title>
  <dc:subject/>
  <dc:creator>Hiren Bhalani</dc:creator>
  <cp:lastModifiedBy>admin</cp:lastModifiedBy>
  <cp:revision>38</cp:revision>
  <dcterms:created xsi:type="dcterms:W3CDTF">2023-10-04T07:51:31Z</dcterms:created>
  <dcterms:modified xsi:type="dcterms:W3CDTF">2025-06-26T12:29:17Z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